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1"/>
  </p:notesMasterIdLst>
  <p:sldIdLst>
    <p:sldId id="256" r:id="rId20"/>
    <p:sldId id="3506" r:id="rId21"/>
    <p:sldId id="2142532791" r:id="rId22"/>
    <p:sldId id="4555" r:id="rId23"/>
    <p:sldId id="2142532803" r:id="rId24"/>
    <p:sldId id="2142532806" r:id="rId25"/>
    <p:sldId id="2142532804" r:id="rId26"/>
    <p:sldId id="2142532805" r:id="rId27"/>
    <p:sldId id="2142532784" r:id="rId28"/>
    <p:sldId id="2142532801" r:id="rId29"/>
    <p:sldId id="3448" r:id="rId30"/>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F3D"/>
    <a:srgbClr val="FFFFFF"/>
    <a:srgbClr val="33434B"/>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620" autoAdjust="0"/>
  </p:normalViewPr>
  <p:slideViewPr>
    <p:cSldViewPr snapToGrid="0">
      <p:cViewPr varScale="1">
        <p:scale>
          <a:sx n="115" d="100"/>
          <a:sy n="115" d="100"/>
        </p:scale>
        <p:origin x="870" y="102"/>
      </p:cViewPr>
      <p:guideLst>
        <p:guide orient="horz" pos="1620"/>
        <p:guide pos="2880"/>
      </p:guideLst>
    </p:cSldViewPr>
  </p:slideViewPr>
  <p:outlineViewPr>
    <p:cViewPr>
      <p:scale>
        <a:sx n="33" d="100"/>
        <a:sy n="33" d="100"/>
      </p:scale>
      <p:origin x="0" y="-810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3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11/5/2024</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56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52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11/5/2024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11/5/2024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11/5/2024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11/5/2024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Monthly Touch Point </a:t>
            </a:r>
          </a:p>
          <a:p>
            <a:r>
              <a:rPr lang="en-US" i="1" dirty="0">
                <a:latin typeface="Aptos" panose="020B0004020202020204" pitchFamily="34" charset="0"/>
                <a:cs typeface="Franklin Gothic Book"/>
              </a:rPr>
              <a:t>November 6, 2024</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68080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lnSpcReduction="1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ETL Design and Testing Timeline</a:t>
            </a:r>
          </a:p>
          <a:p>
            <a:r>
              <a:rPr lang="en-US" dirty="0">
                <a:latin typeface="Aptos" panose="020B0004020202020204" pitchFamily="34" charset="0"/>
              </a:rPr>
              <a:t>Testing Considerations Review</a:t>
            </a:r>
          </a:p>
          <a:p>
            <a:r>
              <a:rPr lang="en-US" dirty="0">
                <a:latin typeface="Aptos" panose="020B0004020202020204" pitchFamily="34" charset="0"/>
              </a:rPr>
              <a:t>Pain Points/Concerns Updates</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44139"/>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903941" y="858775"/>
            <a:ext cx="8142904" cy="4198611"/>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917794" y="1132885"/>
            <a:ext cx="2311594" cy="3835625"/>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p:nvPr/>
        </p:nvCxnSpPr>
        <p:spPr>
          <a:xfrm flipV="1">
            <a:off x="3237700" y="1140977"/>
            <a:ext cx="0" cy="382753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3196135" y="200370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4215028433"/>
              </p:ext>
            </p:extLst>
          </p:nvPr>
        </p:nvGraphicFramePr>
        <p:xfrm>
          <a:off x="740110" y="1103867"/>
          <a:ext cx="8306788" cy="303784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WF-19 Innocent Spouse</a:t>
                      </a:r>
                    </a:p>
                  </a:txBody>
                  <a:tcPr/>
                </a:tc>
                <a:tc>
                  <a:txBody>
                    <a:bodyPr/>
                    <a:lstStyle/>
                    <a:p>
                      <a:pPr algn="ctr"/>
                      <a:r>
                        <a:rPr lang="en-US" sz="1200" dirty="0">
                          <a:latin typeface="Aptos" panose="020B0004020202020204" pitchFamily="34" charset="0"/>
                        </a:rPr>
                        <a:t>Kevin Whitacre, Nicole Brock</a:t>
                      </a:r>
                    </a:p>
                  </a:txBody>
                  <a:tcPr/>
                </a:tc>
                <a:tc>
                  <a:txBody>
                    <a:bodyPr/>
                    <a:lstStyle/>
                    <a:p>
                      <a:pPr algn="ctr"/>
                      <a:r>
                        <a:rPr lang="en-US" sz="1200" dirty="0">
                          <a:latin typeface="Aptos" panose="020B0004020202020204" pitchFamily="34" charset="0"/>
                        </a:rPr>
                        <a:t>8/5/2024-8/13/2024</a:t>
                      </a:r>
                    </a:p>
                  </a:txBody>
                  <a:tcPr/>
                </a:tc>
                <a:tc>
                  <a:txBody>
                    <a:bodyPr/>
                    <a:lstStyle/>
                    <a:p>
                      <a:pPr algn="ctr"/>
                      <a:r>
                        <a:rPr lang="en-US" sz="1200" dirty="0">
                          <a:latin typeface="Aptos" panose="020B0004020202020204" pitchFamily="34" charset="0"/>
                        </a:rPr>
                        <a:t>Deployed for AGO QA testing</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WF-48 Tax Collections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7/29/2024-8/23/2024</a:t>
                      </a:r>
                    </a:p>
                  </a:txBody>
                  <a:tcPr/>
                </a:tc>
                <a:tc>
                  <a:txBody>
                    <a:bodyPr/>
                    <a:lstStyle/>
                    <a:p>
                      <a:pPr algn="ctr"/>
                      <a:r>
                        <a:rPr lang="en-US" sz="1200" dirty="0">
                          <a:latin typeface="Aptos" panose="020B0004020202020204" pitchFamily="34" charset="0"/>
                        </a:rPr>
                        <a:t>Deployed for AGO QA testing</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Skip Trace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6/26/2024-8/12/2024</a:t>
                      </a:r>
                    </a:p>
                    <a:p>
                      <a:pPr algn="ctr"/>
                      <a:endParaRPr lang="en-US" sz="1200" dirty="0">
                        <a:latin typeface="Aptos" panose="020B0004020202020204" pitchFamily="34" charset="0"/>
                      </a:endParaRPr>
                    </a:p>
                  </a:txBody>
                  <a:tcPr/>
                </a:tc>
                <a:tc>
                  <a:txBody>
                    <a:bodyPr/>
                    <a:lstStyle/>
                    <a:p>
                      <a:pPr algn="ctr"/>
                      <a:r>
                        <a:rPr lang="en-US" sz="1200" dirty="0">
                          <a:latin typeface="Aptos" panose="020B0004020202020204" pitchFamily="34" charset="0"/>
                        </a:rPr>
                        <a:t>Deployed for AGO QA testing</a:t>
                      </a:r>
                    </a:p>
                  </a:txBody>
                  <a:tcPr/>
                </a:tc>
                <a:extLst>
                  <a:ext uri="{0D108BD9-81ED-4DB2-BD59-A6C34878D82A}">
                    <a16:rowId xmlns:a16="http://schemas.microsoft.com/office/drawing/2014/main" val="621724651"/>
                  </a:ext>
                </a:extLst>
              </a:tr>
              <a:tr h="370840">
                <a:tc>
                  <a:txBody>
                    <a:bodyPr/>
                    <a:lstStyle/>
                    <a:p>
                      <a:pPr algn="ctr"/>
                      <a:r>
                        <a:rPr lang="en-US" sz="1200" dirty="0">
                          <a:latin typeface="Aptos" panose="020B0004020202020204" pitchFamily="34" charset="0"/>
                        </a:rPr>
                        <a:t>Workflow Look-backs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8/26/2024-9/27/2024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1881952147"/>
                  </a:ext>
                </a:extLst>
              </a:tr>
              <a:tr h="370840">
                <a:tc>
                  <a:txBody>
                    <a:bodyPr/>
                    <a:lstStyle/>
                    <a:p>
                      <a:pPr algn="ctr"/>
                      <a:r>
                        <a:rPr lang="en-US" sz="1200" dirty="0">
                          <a:latin typeface="Aptos" panose="020B0004020202020204" pitchFamily="34" charset="0"/>
                        </a:rPr>
                        <a:t>AC-14 TOPS/OTOP</a:t>
                      </a:r>
                    </a:p>
                  </a:txBody>
                  <a:tcPr/>
                </a:tc>
                <a:tc>
                  <a:txBody>
                    <a:bodyPr/>
                    <a:lstStyle/>
                    <a:p>
                      <a:pPr algn="ctr"/>
                      <a:r>
                        <a:rPr lang="en-US" sz="1200" dirty="0">
                          <a:latin typeface="Aptos" panose="020B0004020202020204" pitchFamily="34" charset="0"/>
                        </a:rPr>
                        <a:t>AGO Accounting/Pat Brobeck/Sharnee Jennings, Nick Yono</a:t>
                      </a:r>
                    </a:p>
                  </a:txBody>
                  <a:tcPr/>
                </a:tc>
                <a:tc>
                  <a:txBody>
                    <a:bodyPr/>
                    <a:lstStyle/>
                    <a:p>
                      <a:pPr algn="ctr"/>
                      <a:r>
                        <a:rPr lang="en-US" sz="1200" dirty="0">
                          <a:latin typeface="Aptos" panose="020B0004020202020204" pitchFamily="34" charset="0"/>
                        </a:rPr>
                        <a:t>9/30/2024-present</a:t>
                      </a:r>
                    </a:p>
                  </a:txBody>
                  <a:tcPr/>
                </a:tc>
                <a:tc>
                  <a:txBody>
                    <a:bodyPr/>
                    <a:lstStyle/>
                    <a:p>
                      <a:pPr algn="ctr"/>
                      <a:r>
                        <a:rPr lang="en-US" sz="1200" dirty="0">
                          <a:latin typeface="Aptos" panose="020B0004020202020204" pitchFamily="34" charset="0"/>
                        </a:rPr>
                        <a:t>Formal Approval Stage (workflow only)</a:t>
                      </a:r>
                    </a:p>
                  </a:txBody>
                  <a:tcPr/>
                </a:tc>
                <a:extLst>
                  <a:ext uri="{0D108BD9-81ED-4DB2-BD59-A6C34878D82A}">
                    <a16:rowId xmlns:a16="http://schemas.microsoft.com/office/drawing/2014/main" val="3253736874"/>
                  </a:ext>
                </a:extLst>
              </a:tr>
              <a:tr h="370840">
                <a:tc>
                  <a:txBody>
                    <a:bodyPr/>
                    <a:lstStyle/>
                    <a:p>
                      <a:pPr algn="ctr"/>
                      <a:r>
                        <a:rPr lang="en-US" sz="1200" dirty="0">
                          <a:latin typeface="Aptos" panose="020B0004020202020204" pitchFamily="34" charset="0"/>
                        </a:rPr>
                        <a:t>WF-33 Offer in Compromise</a:t>
                      </a:r>
                    </a:p>
                  </a:txBody>
                  <a:tcPr/>
                </a:tc>
                <a:tc>
                  <a:txBody>
                    <a:bodyPr/>
                    <a:lstStyle/>
                    <a:p>
                      <a:pPr algn="ctr"/>
                      <a:r>
                        <a:rPr lang="en-US" sz="1200" dirty="0">
                          <a:latin typeface="Aptos" panose="020B0004020202020204" pitchFamily="34" charset="0"/>
                        </a:rPr>
                        <a:t>Kevin Whitacre/Nicole Brock</a:t>
                      </a:r>
                    </a:p>
                  </a:txBody>
                  <a:tcPr/>
                </a:tc>
                <a:tc>
                  <a:txBody>
                    <a:bodyPr/>
                    <a:lstStyle/>
                    <a:p>
                      <a:pPr algn="ctr"/>
                      <a:r>
                        <a:rPr lang="en-US" sz="1200" dirty="0">
                          <a:latin typeface="Aptos" panose="020B0004020202020204" pitchFamily="34" charset="0"/>
                        </a:rPr>
                        <a:t>10/21/2024-present</a:t>
                      </a:r>
                    </a:p>
                  </a:txBody>
                  <a:tcPr/>
                </a:tc>
                <a:tc>
                  <a:txBody>
                    <a:bodyPr/>
                    <a:lstStyle/>
                    <a:p>
                      <a:pPr algn="ctr"/>
                      <a:r>
                        <a:rPr lang="en-US" sz="1200" dirty="0">
                          <a:latin typeface="Aptos" panose="020B0004020202020204" pitchFamily="34" charset="0"/>
                        </a:rPr>
                        <a:t>Final walk-through scheduled</a:t>
                      </a:r>
                    </a:p>
                  </a:txBody>
                  <a:tcPr/>
                </a:tc>
                <a:extLst>
                  <a:ext uri="{0D108BD9-81ED-4DB2-BD59-A6C34878D82A}">
                    <a16:rowId xmlns:a16="http://schemas.microsoft.com/office/drawing/2014/main" val="1727010262"/>
                  </a:ext>
                </a:extLst>
              </a:tr>
            </a:tbl>
          </a:graphicData>
        </a:graphic>
      </p:graphicFrame>
    </p:spTree>
    <p:extLst>
      <p:ext uri="{BB962C8B-B14F-4D97-AF65-F5344CB8AC3E}">
        <p14:creationId xmlns:p14="http://schemas.microsoft.com/office/powerpoint/2010/main" val="135070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164414"/>
            <a:ext cx="7782859" cy="857250"/>
          </a:xfrm>
        </p:spPr>
        <p:txBody>
          <a:bodyPr>
            <a:normAutofit/>
          </a:bodyPr>
          <a:lstStyle/>
          <a:p>
            <a:r>
              <a:rPr lang="en-US" sz="4000"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1534938630"/>
              </p:ext>
            </p:extLst>
          </p:nvPr>
        </p:nvGraphicFramePr>
        <p:xfrm>
          <a:off x="768522" y="925142"/>
          <a:ext cx="8290604" cy="4175797"/>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1694794">
                  <a:extLst>
                    <a:ext uri="{9D8B030D-6E8A-4147-A177-3AD203B41FA5}">
                      <a16:colId xmlns:a16="http://schemas.microsoft.com/office/drawing/2014/main" val="663599121"/>
                    </a:ext>
                  </a:extLst>
                </a:gridCol>
                <a:gridCol w="2450508">
                  <a:extLst>
                    <a:ext uri="{9D8B030D-6E8A-4147-A177-3AD203B41FA5}">
                      <a16:colId xmlns:a16="http://schemas.microsoft.com/office/drawing/2014/main" val="2417675718"/>
                    </a:ext>
                  </a:extLst>
                </a:gridCol>
              </a:tblGrid>
              <a:tr h="370840">
                <a:tc>
                  <a:txBody>
                    <a:bodyPr/>
                    <a:lstStyle/>
                    <a:p>
                      <a:pPr algn="ctr"/>
                      <a:r>
                        <a:rPr lang="en-US" sz="1300" b="0" dirty="0">
                          <a:latin typeface="Aptos" panose="020B0004020202020204" pitchFamily="34" charset="0"/>
                        </a:rPr>
                        <a:t>Design Session</a:t>
                      </a:r>
                    </a:p>
                  </a:txBody>
                  <a:tcPr/>
                </a:tc>
                <a:tc>
                  <a:txBody>
                    <a:bodyPr/>
                    <a:lstStyle/>
                    <a:p>
                      <a:pPr algn="ctr"/>
                      <a:r>
                        <a:rPr lang="en-US" sz="1300" b="0" dirty="0">
                          <a:latin typeface="Aptos" panose="020B0004020202020204" pitchFamily="34" charset="0"/>
                        </a:rPr>
                        <a:t>AGO Owner</a:t>
                      </a:r>
                    </a:p>
                  </a:txBody>
                  <a:tcPr/>
                </a:tc>
                <a:tc>
                  <a:txBody>
                    <a:bodyPr/>
                    <a:lstStyle/>
                    <a:p>
                      <a:pPr algn="ctr"/>
                      <a:r>
                        <a:rPr lang="en-US" sz="1300" b="0" dirty="0">
                          <a:latin typeface="Aptos" panose="020B0004020202020204" pitchFamily="34" charset="0"/>
                        </a:rPr>
                        <a:t>Dates Held</a:t>
                      </a:r>
                    </a:p>
                  </a:txBody>
                  <a:tcPr/>
                </a:tc>
                <a:tc>
                  <a:txBody>
                    <a:bodyPr/>
                    <a:lstStyle/>
                    <a:p>
                      <a:pPr algn="ctr"/>
                      <a:r>
                        <a:rPr lang="en-US" sz="1300" b="0" dirty="0">
                          <a:latin typeface="Aptos" panose="020B0004020202020204" pitchFamily="34" charset="0"/>
                        </a:rPr>
                        <a:t>Comments</a:t>
                      </a:r>
                    </a:p>
                  </a:txBody>
                  <a:tcPr/>
                </a:tc>
                <a:extLst>
                  <a:ext uri="{0D108BD9-81ED-4DB2-BD59-A6C34878D82A}">
                    <a16:rowId xmlns:a16="http://schemas.microsoft.com/office/drawing/2014/main" val="1541341415"/>
                  </a:ext>
                </a:extLst>
              </a:tr>
              <a:tr h="255730">
                <a:tc>
                  <a:txBody>
                    <a:bodyPr/>
                    <a:lstStyle/>
                    <a:p>
                      <a:pPr algn="ctr"/>
                      <a:r>
                        <a:rPr lang="en-US" sz="1000" dirty="0">
                          <a:latin typeface="Aptos" panose="020B0004020202020204" pitchFamily="34" charset="0"/>
                        </a:rPr>
                        <a:t>SOVOS-1099 </a:t>
                      </a:r>
                    </a:p>
                  </a:txBody>
                  <a:tcPr/>
                </a:tc>
                <a:tc>
                  <a:txBody>
                    <a:bodyPr/>
                    <a:lstStyle/>
                    <a:p>
                      <a:pPr algn="ctr"/>
                      <a:r>
                        <a:rPr lang="en-US" sz="1000" dirty="0">
                          <a:latin typeface="Aptos" panose="020B0004020202020204" pitchFamily="34" charset="0"/>
                        </a:rPr>
                        <a:t>David Boals, James Seeto</a:t>
                      </a:r>
                    </a:p>
                  </a:txBody>
                  <a:tcPr/>
                </a:tc>
                <a:tc>
                  <a:txBody>
                    <a:bodyPr/>
                    <a:lstStyle/>
                    <a:p>
                      <a:pPr algn="ctr"/>
                      <a:r>
                        <a:rPr lang="en-US" sz="1000" dirty="0">
                          <a:latin typeface="Aptos" panose="020B0004020202020204" pitchFamily="34" charset="0"/>
                        </a:rPr>
                        <a:t>8/1/2024-8/20/2024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666914445"/>
                  </a:ext>
                </a:extLst>
              </a:tr>
              <a:tr h="201506">
                <a:tc>
                  <a:txBody>
                    <a:bodyPr/>
                    <a:lstStyle/>
                    <a:p>
                      <a:pPr algn="ctr"/>
                      <a:r>
                        <a:rPr lang="en-US" sz="1000" dirty="0">
                          <a:latin typeface="Aptos" panose="020B0004020202020204" pitchFamily="34" charset="0"/>
                        </a:rPr>
                        <a:t>Skip Tracing Interface</a:t>
                      </a:r>
                    </a:p>
                  </a:txBody>
                  <a:tcPr/>
                </a:tc>
                <a:tc>
                  <a:txBody>
                    <a:bodyPr/>
                    <a:lstStyle/>
                    <a:p>
                      <a:pPr algn="ctr"/>
                      <a:r>
                        <a:rPr lang="en-US" sz="10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6/26/2024-8/21/2024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3601176363"/>
                  </a:ext>
                </a:extLst>
              </a:tr>
              <a:tr h="370840">
                <a:tc>
                  <a:txBody>
                    <a:bodyPr/>
                    <a:lstStyle/>
                    <a:p>
                      <a:pPr algn="ctr"/>
                      <a:r>
                        <a:rPr lang="en-US" sz="1000" dirty="0">
                          <a:latin typeface="Aptos" panose="020B0004020202020204" pitchFamily="34" charset="0"/>
                        </a:rPr>
                        <a:t>BKY Skip Tracing</a:t>
                      </a:r>
                    </a:p>
                  </a:txBody>
                  <a:tcPr/>
                </a:tc>
                <a:tc>
                  <a:txBody>
                    <a:bodyPr/>
                    <a:lstStyle/>
                    <a:p>
                      <a:pPr algn="ctr"/>
                      <a:r>
                        <a:rPr lang="en-US" sz="1000" dirty="0">
                          <a:latin typeface="Aptos" panose="020B0004020202020204" pitchFamily="34" charset="0"/>
                        </a:rPr>
                        <a:t>Shannon Ray, Lucas Ward, Trish Lazich</a:t>
                      </a:r>
                    </a:p>
                  </a:txBody>
                  <a:tcPr/>
                </a:tc>
                <a:tc>
                  <a:txBody>
                    <a:bodyPr/>
                    <a:lstStyle/>
                    <a:p>
                      <a:pPr algn="ctr"/>
                      <a:r>
                        <a:rPr lang="en-US" sz="1000" dirty="0">
                          <a:latin typeface="Aptos" panose="020B0004020202020204" pitchFamily="34" charset="0"/>
                        </a:rPr>
                        <a:t>8/5/2024-8/12/2024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1881952147"/>
                  </a:ext>
                </a:extLst>
              </a:tr>
              <a:tr h="370840">
                <a:tc>
                  <a:txBody>
                    <a:bodyPr/>
                    <a:lstStyle/>
                    <a:p>
                      <a:pPr algn="ctr"/>
                      <a:r>
                        <a:rPr lang="en-US" sz="1000" dirty="0">
                          <a:latin typeface="Aptos" panose="020B0004020202020204" pitchFamily="34" charset="0"/>
                        </a:rPr>
                        <a:t>Migration Discussions</a:t>
                      </a:r>
                    </a:p>
                  </a:txBody>
                  <a:tcPr/>
                </a:tc>
                <a:tc>
                  <a:txBody>
                    <a:bodyPr/>
                    <a:lstStyle/>
                    <a:p>
                      <a:pPr algn="ctr"/>
                      <a:r>
                        <a:rPr lang="en-US" sz="1000" dirty="0">
                          <a:latin typeface="Aptos" panose="020B0004020202020204" pitchFamily="34" charset="0"/>
                        </a:rPr>
                        <a:t>Billy Miller, Timothy Greene</a:t>
                      </a:r>
                    </a:p>
                  </a:txBody>
                  <a:tcPr/>
                </a:tc>
                <a:tc>
                  <a:txBody>
                    <a:bodyPr/>
                    <a:lstStyle/>
                    <a:p>
                      <a:pPr algn="ctr"/>
                      <a:r>
                        <a:rPr lang="en-US" sz="1000" dirty="0">
                          <a:latin typeface="Aptos" panose="020B0004020202020204" pitchFamily="34" charset="0"/>
                        </a:rPr>
                        <a:t>7/29/2024-Present</a:t>
                      </a:r>
                    </a:p>
                  </a:txBody>
                  <a:tcPr/>
                </a:tc>
                <a:tc>
                  <a:txBody>
                    <a:bodyPr/>
                    <a:lstStyle/>
                    <a:p>
                      <a:pPr algn="ctr"/>
                      <a:r>
                        <a:rPr lang="en-US" sz="1000" dirty="0">
                          <a:latin typeface="Aptos" panose="020B0004020202020204" pitchFamily="34" charset="0"/>
                        </a:rPr>
                        <a:t>Ongoing Migration discussions; first look at mapping in progress</a:t>
                      </a:r>
                    </a:p>
                  </a:txBody>
                  <a:tcPr/>
                </a:tc>
                <a:extLst>
                  <a:ext uri="{0D108BD9-81ED-4DB2-BD59-A6C34878D82A}">
                    <a16:rowId xmlns:a16="http://schemas.microsoft.com/office/drawing/2014/main" val="1318764098"/>
                  </a:ext>
                </a:extLst>
              </a:tr>
              <a:tr h="260773">
                <a:tc>
                  <a:txBody>
                    <a:bodyPr/>
                    <a:lstStyle/>
                    <a:p>
                      <a:pPr algn="ctr"/>
                      <a:r>
                        <a:rPr lang="en-US" sz="1000" dirty="0">
                          <a:latin typeface="Aptos" panose="020B0004020202020204" pitchFamily="34" charset="0"/>
                        </a:rPr>
                        <a:t>Certification (9020) Interface</a:t>
                      </a:r>
                    </a:p>
                  </a:txBody>
                  <a:tcPr/>
                </a:tc>
                <a:tc>
                  <a:txBody>
                    <a:bodyPr/>
                    <a:lstStyle/>
                    <a:p>
                      <a:pPr algn="ct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8/26/2024-8/29/2024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2324940827"/>
                  </a:ext>
                </a:extLst>
              </a:tr>
              <a:tr h="238760">
                <a:tc>
                  <a:txBody>
                    <a:bodyPr/>
                    <a:lstStyle/>
                    <a:p>
                      <a:pPr algn="ctr"/>
                      <a:r>
                        <a:rPr lang="en-US" sz="1000" dirty="0">
                          <a:latin typeface="Aptos" panose="020B0004020202020204" pitchFamily="34" charset="0"/>
                        </a:rPr>
                        <a:t>Address update 9008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8/29/2024-9/5/2024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2596139992"/>
                  </a:ext>
                </a:extLst>
              </a:tr>
              <a:tr h="260774">
                <a:tc>
                  <a:txBody>
                    <a:bodyPr/>
                    <a:lstStyle/>
                    <a:p>
                      <a:pPr algn="ctr"/>
                      <a:r>
                        <a:rPr lang="en-US" sz="1000" dirty="0">
                          <a:latin typeface="Aptos" panose="020B0004020202020204" pitchFamily="34" charset="0"/>
                        </a:rPr>
                        <a:t>Non-Financial 9011.40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9/3/2024-9/5/2024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1279278811"/>
                  </a:ext>
                </a:extLst>
              </a:tr>
              <a:tr h="370840">
                <a:tc>
                  <a:txBody>
                    <a:bodyPr/>
                    <a:lstStyle/>
                    <a:p>
                      <a:pPr algn="ctr"/>
                      <a:r>
                        <a:rPr lang="en-US" sz="1000" dirty="0" err="1">
                          <a:latin typeface="Aptos" panose="020B0004020202020204" pitchFamily="34" charset="0"/>
                        </a:rPr>
                        <a:t>Decert</a:t>
                      </a:r>
                      <a:r>
                        <a:rPr lang="en-US" sz="1000" dirty="0">
                          <a:latin typeface="Aptos" panose="020B0004020202020204" pitchFamily="34" charset="0"/>
                        </a:rPr>
                        <a:t> 9407.40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9/5/2024 – Present</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1195359373"/>
                  </a:ext>
                </a:extLst>
              </a:tr>
              <a:tr h="370840">
                <a:tc>
                  <a:txBody>
                    <a:bodyPr/>
                    <a:lstStyle/>
                    <a:p>
                      <a:pPr algn="ctr"/>
                      <a:r>
                        <a:rPr lang="en-US" sz="1000" dirty="0">
                          <a:latin typeface="Aptos" panose="020B0004020202020204" pitchFamily="34" charset="0"/>
                        </a:rPr>
                        <a:t>Transaction Import 9011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9/9/2024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1299944278"/>
                  </a:ext>
                </a:extLst>
              </a:tr>
              <a:tr h="370840">
                <a:tc>
                  <a:txBody>
                    <a:bodyPr/>
                    <a:lstStyle/>
                    <a:p>
                      <a:pPr algn="ctr"/>
                      <a:r>
                        <a:rPr lang="en-US" sz="1000" b="0" dirty="0">
                          <a:latin typeface="Aptos" panose="020B0004020202020204" pitchFamily="34" charset="0"/>
                        </a:rPr>
                        <a:t>True Up Webservice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latin typeface="Aptos" panose="020B0004020202020204" pitchFamily="34" charset="0"/>
                        </a:rPr>
                        <a:t>Sharnee Jennings, Nick Yono</a:t>
                      </a:r>
                    </a:p>
                  </a:txBody>
                  <a:tcPr/>
                </a:tc>
                <a:tc>
                  <a:txBody>
                    <a:bodyPr/>
                    <a:lstStyle/>
                    <a:p>
                      <a:pPr algn="ctr"/>
                      <a:r>
                        <a:rPr lang="en-US" sz="1000" b="0" dirty="0">
                          <a:latin typeface="Aptos" panose="020B0004020202020204" pitchFamily="34" charset="0"/>
                        </a:rPr>
                        <a:t>9/17/2024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latin typeface="Aptos" panose="020B0004020202020204" pitchFamily="34" charset="0"/>
                        </a:rPr>
                        <a:t>Formal approval stage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latin typeface="Aptos" panose="020B0004020202020204" pitchFamily="34" charset="0"/>
                        </a:rPr>
                        <a:t>Current approach: Tax developer working with C&amp;R developer support to adjust </a:t>
                      </a:r>
                      <a:r>
                        <a:rPr lang="en-US" sz="1000" b="0" dirty="0" err="1">
                          <a:latin typeface="Aptos" panose="020B0004020202020204" pitchFamily="34" charset="0"/>
                        </a:rPr>
                        <a:t>OHTax</a:t>
                      </a:r>
                      <a:r>
                        <a:rPr lang="en-US" sz="1000" b="0" dirty="0">
                          <a:latin typeface="Aptos" panose="020B0004020202020204" pitchFamily="34" charset="0"/>
                        </a:rPr>
                        <a:t> programming to call DM Rest API.  Delivery/QA rough estimate – late January 2025.</a:t>
                      </a:r>
                    </a:p>
                  </a:txBody>
                  <a:tcPr/>
                </a:tc>
                <a:extLst>
                  <a:ext uri="{0D108BD9-81ED-4DB2-BD59-A6C34878D82A}">
                    <a16:rowId xmlns:a16="http://schemas.microsoft.com/office/drawing/2014/main" val="3632628793"/>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normAutofit/>
          </a:bodyPr>
          <a:lstStyle/>
          <a:p>
            <a:r>
              <a:rPr lang="en-US" sz="3600" dirty="0">
                <a:latin typeface="Aptos" panose="020B0004020202020204" pitchFamily="34" charset="0"/>
              </a:rPr>
              <a:t>Technical Workflows - Continued</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2224477618"/>
              </p:ext>
            </p:extLst>
          </p:nvPr>
        </p:nvGraphicFramePr>
        <p:xfrm>
          <a:off x="768522" y="991642"/>
          <a:ext cx="8290604" cy="767080"/>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1694794">
                  <a:extLst>
                    <a:ext uri="{9D8B030D-6E8A-4147-A177-3AD203B41FA5}">
                      <a16:colId xmlns:a16="http://schemas.microsoft.com/office/drawing/2014/main" val="663599121"/>
                    </a:ext>
                  </a:extLst>
                </a:gridCol>
                <a:gridCol w="2450508">
                  <a:extLst>
                    <a:ext uri="{9D8B030D-6E8A-4147-A177-3AD203B41FA5}">
                      <a16:colId xmlns:a16="http://schemas.microsoft.com/office/drawing/2014/main" val="2417675718"/>
                    </a:ext>
                  </a:extLst>
                </a:gridCol>
              </a:tblGrid>
              <a:tr h="370840">
                <a:tc>
                  <a:txBody>
                    <a:bodyPr/>
                    <a:lstStyle/>
                    <a:p>
                      <a:pPr algn="ctr"/>
                      <a:r>
                        <a:rPr lang="en-US" sz="1300" b="0" dirty="0">
                          <a:latin typeface="Aptos" panose="020B0004020202020204" pitchFamily="34" charset="0"/>
                        </a:rPr>
                        <a:t>Design Session</a:t>
                      </a:r>
                    </a:p>
                  </a:txBody>
                  <a:tcPr/>
                </a:tc>
                <a:tc>
                  <a:txBody>
                    <a:bodyPr/>
                    <a:lstStyle/>
                    <a:p>
                      <a:pPr algn="ctr"/>
                      <a:r>
                        <a:rPr lang="en-US" sz="1300" b="0" dirty="0">
                          <a:latin typeface="Aptos" panose="020B0004020202020204" pitchFamily="34" charset="0"/>
                        </a:rPr>
                        <a:t>AGO Owner</a:t>
                      </a:r>
                    </a:p>
                  </a:txBody>
                  <a:tcPr/>
                </a:tc>
                <a:tc>
                  <a:txBody>
                    <a:bodyPr/>
                    <a:lstStyle/>
                    <a:p>
                      <a:pPr algn="ctr"/>
                      <a:r>
                        <a:rPr lang="en-US" sz="1300" b="0" dirty="0">
                          <a:latin typeface="Aptos" panose="020B0004020202020204" pitchFamily="34" charset="0"/>
                        </a:rPr>
                        <a:t>Dates Held</a:t>
                      </a:r>
                    </a:p>
                  </a:txBody>
                  <a:tcPr/>
                </a:tc>
                <a:tc>
                  <a:txBody>
                    <a:bodyPr/>
                    <a:lstStyle/>
                    <a:p>
                      <a:pPr algn="ctr"/>
                      <a:r>
                        <a:rPr lang="en-US" sz="13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000" b="0" dirty="0">
                          <a:latin typeface="Aptos" panose="020B0004020202020204" pitchFamily="34" charset="0"/>
                        </a:rPr>
                        <a:t>TOPS/OTOP Interface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latin typeface="Aptos" panose="020B0004020202020204" pitchFamily="34" charset="0"/>
                        </a:rPr>
                        <a:t>Patrick Brobeck, Sharnee Jennings, Nick Yono</a:t>
                      </a:r>
                    </a:p>
                  </a:txBody>
                  <a:tcPr/>
                </a:tc>
                <a:tc>
                  <a:txBody>
                    <a:bodyPr/>
                    <a:lstStyle/>
                    <a:p>
                      <a:pPr algn="ctr"/>
                      <a:r>
                        <a:rPr lang="en-US" sz="1000" b="0" dirty="0">
                          <a:latin typeface="Aptos" panose="020B0004020202020204" pitchFamily="34" charset="0"/>
                        </a:rPr>
                        <a:t>9/30/2024-10/25/2024</a:t>
                      </a:r>
                    </a:p>
                  </a:txBody>
                  <a:tcPr/>
                </a:tc>
                <a:tc>
                  <a:txBody>
                    <a:bodyPr/>
                    <a:lstStyle/>
                    <a:p>
                      <a:pPr algn="ctr"/>
                      <a:r>
                        <a:rPr lang="en-US" sz="1000" dirty="0">
                          <a:latin typeface="Aptos" panose="020B0004020202020204" pitchFamily="34" charset="0"/>
                        </a:rPr>
                        <a:t>Final walk-through scheduled</a:t>
                      </a:r>
                    </a:p>
                  </a:txBody>
                  <a:tcPr/>
                </a:tc>
                <a:extLst>
                  <a:ext uri="{0D108BD9-81ED-4DB2-BD59-A6C34878D82A}">
                    <a16:rowId xmlns:a16="http://schemas.microsoft.com/office/drawing/2014/main" val="648577135"/>
                  </a:ext>
                </a:extLst>
              </a:tr>
            </a:tbl>
          </a:graphicData>
        </a:graphic>
      </p:graphicFrame>
    </p:spTree>
    <p:extLst>
      <p:ext uri="{BB962C8B-B14F-4D97-AF65-F5344CB8AC3E}">
        <p14:creationId xmlns:p14="http://schemas.microsoft.com/office/powerpoint/2010/main" val="22924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C88C-21E2-65AE-CB3F-D344E8EFF891}"/>
              </a:ext>
            </a:extLst>
          </p:cNvPr>
          <p:cNvSpPr>
            <a:spLocks noGrp="1"/>
          </p:cNvSpPr>
          <p:nvPr>
            <p:ph type="title"/>
          </p:nvPr>
        </p:nvSpPr>
        <p:spPr>
          <a:xfrm>
            <a:off x="903941" y="205979"/>
            <a:ext cx="7782859" cy="857250"/>
          </a:xfrm>
        </p:spPr>
        <p:txBody>
          <a:bodyPr anchor="ctr">
            <a:normAutofit/>
          </a:bodyPr>
          <a:lstStyle/>
          <a:p>
            <a:r>
              <a:rPr lang="en-US">
                <a:latin typeface="Aptos" panose="020B0004020202020204" pitchFamily="34" charset="0"/>
              </a:rPr>
              <a:t>Design and Testing for ETLS</a:t>
            </a:r>
            <a:endParaRPr lang="en-US" dirty="0">
              <a:latin typeface="Aptos" panose="020B0004020202020204" pitchFamily="34" charset="0"/>
            </a:endParaRPr>
          </a:p>
        </p:txBody>
      </p:sp>
      <p:pic>
        <p:nvPicPr>
          <p:cNvPr id="7" name="Picture 6">
            <a:extLst>
              <a:ext uri="{FF2B5EF4-FFF2-40B4-BE49-F238E27FC236}">
                <a16:creationId xmlns:a16="http://schemas.microsoft.com/office/drawing/2014/main" id="{76C2713F-9294-AB73-74A6-B7611A93B77E}"/>
              </a:ext>
            </a:extLst>
          </p:cNvPr>
          <p:cNvPicPr>
            <a:picLocks noChangeAspect="1"/>
          </p:cNvPicPr>
          <p:nvPr/>
        </p:nvPicPr>
        <p:blipFill>
          <a:blip r:embed="rId2"/>
          <a:stretch>
            <a:fillRect/>
          </a:stretch>
        </p:blipFill>
        <p:spPr>
          <a:xfrm>
            <a:off x="764771" y="1191338"/>
            <a:ext cx="8287790" cy="2790457"/>
          </a:xfrm>
          <a:prstGeom prst="rect">
            <a:avLst/>
          </a:prstGeom>
        </p:spPr>
      </p:pic>
    </p:spTree>
    <p:extLst>
      <p:ext uri="{BB962C8B-B14F-4D97-AF65-F5344CB8AC3E}">
        <p14:creationId xmlns:p14="http://schemas.microsoft.com/office/powerpoint/2010/main" val="134952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60512"/>
            <a:ext cx="7782859" cy="857250"/>
          </a:xfrm>
        </p:spPr>
        <p:txBody>
          <a:bodyPr/>
          <a:lstStyle/>
          <a:p>
            <a:r>
              <a:rPr lang="en-US" dirty="0">
                <a:latin typeface="Aptos" panose="020B0004020202020204" pitchFamily="34" charset="0"/>
              </a:rPr>
              <a:t>Testing Considerations</a:t>
            </a:r>
          </a:p>
        </p:txBody>
      </p:sp>
      <p:graphicFrame>
        <p:nvGraphicFramePr>
          <p:cNvPr id="6" name="Table 5">
            <a:extLst>
              <a:ext uri="{FF2B5EF4-FFF2-40B4-BE49-F238E27FC236}">
                <a16:creationId xmlns:a16="http://schemas.microsoft.com/office/drawing/2014/main" id="{5BBD9375-1C24-C314-EE1D-DC6C25FFE658}"/>
              </a:ext>
            </a:extLst>
          </p:cNvPr>
          <p:cNvGraphicFramePr>
            <a:graphicFrameLocks noGrp="1"/>
          </p:cNvGraphicFramePr>
          <p:nvPr>
            <p:extLst>
              <p:ext uri="{D42A27DB-BD31-4B8C-83A1-F6EECF244321}">
                <p14:modId xmlns:p14="http://schemas.microsoft.com/office/powerpoint/2010/main" val="14300723"/>
              </p:ext>
            </p:extLst>
          </p:nvPr>
        </p:nvGraphicFramePr>
        <p:xfrm>
          <a:off x="748144" y="806835"/>
          <a:ext cx="8298873" cy="4297680"/>
        </p:xfrm>
        <a:graphic>
          <a:graphicData uri="http://schemas.openxmlformats.org/drawingml/2006/table">
            <a:tbl>
              <a:tblPr firstRow="1" bandRow="1">
                <a:tableStyleId>{5C22544A-7EE6-4342-B048-85BDC9FD1C3A}</a:tableStyleId>
              </a:tblPr>
              <a:tblGrid>
                <a:gridCol w="1885160">
                  <a:extLst>
                    <a:ext uri="{9D8B030D-6E8A-4147-A177-3AD203B41FA5}">
                      <a16:colId xmlns:a16="http://schemas.microsoft.com/office/drawing/2014/main" val="930126640"/>
                    </a:ext>
                  </a:extLst>
                </a:gridCol>
                <a:gridCol w="6413713">
                  <a:extLst>
                    <a:ext uri="{9D8B030D-6E8A-4147-A177-3AD203B41FA5}">
                      <a16:colId xmlns:a16="http://schemas.microsoft.com/office/drawing/2014/main" val="540053431"/>
                    </a:ext>
                  </a:extLst>
                </a:gridCol>
              </a:tblGrid>
              <a:tr h="261681">
                <a:tc>
                  <a:txBody>
                    <a:bodyPr/>
                    <a:lstStyle/>
                    <a:p>
                      <a:pPr algn="ctr"/>
                      <a:r>
                        <a:rPr lang="en-US" sz="1200" dirty="0"/>
                        <a:t>Test Topic/Item</a:t>
                      </a:r>
                      <a:endParaRPr lang="en-US" sz="1200" dirty="0">
                        <a:latin typeface="Aptos" panose="020B0004020202020204" pitchFamily="34" charset="0"/>
                      </a:endParaRPr>
                    </a:p>
                  </a:txBody>
                  <a:tcPr/>
                </a:tc>
                <a:tc>
                  <a:txBody>
                    <a:bodyPr/>
                    <a:lstStyle/>
                    <a:p>
                      <a:pPr algn="ctr"/>
                      <a:r>
                        <a:rPr lang="en-US" sz="1200" dirty="0"/>
                        <a:t>Considerations/Scenarios Summary</a:t>
                      </a:r>
                      <a:endParaRPr lang="en-US" sz="1200" dirty="0">
                        <a:latin typeface="Aptos" panose="020B0004020202020204" pitchFamily="34" charset="0"/>
                      </a:endParaRPr>
                    </a:p>
                  </a:txBody>
                  <a:tcPr/>
                </a:tc>
                <a:extLst>
                  <a:ext uri="{0D108BD9-81ED-4DB2-BD59-A6C34878D82A}">
                    <a16:rowId xmlns:a16="http://schemas.microsoft.com/office/drawing/2014/main" val="3625126130"/>
                  </a:ext>
                </a:extLst>
              </a:tr>
              <a:tr h="544862">
                <a:tc>
                  <a:txBody>
                    <a:bodyPr/>
                    <a:lstStyle/>
                    <a:p>
                      <a:r>
                        <a:rPr lang="en-US" sz="1000" dirty="0">
                          <a:latin typeface="Aptos" panose="020B0004020202020204" pitchFamily="34" charset="0"/>
                        </a:rPr>
                        <a:t>9020 – New Cert Files</a:t>
                      </a:r>
                    </a:p>
                  </a:txBody>
                  <a:tcPr/>
                </a:tc>
                <a:tc>
                  <a:txBody>
                    <a:bodyPr/>
                    <a:lstStyle/>
                    <a:p>
                      <a:r>
                        <a:rPr lang="en-US" sz="1000" dirty="0">
                          <a:latin typeface="Aptos" panose="020B0004020202020204" pitchFamily="34" charset="0"/>
                        </a:rPr>
                        <a:t>PIT and PSD accounts with varying criteria for addresses, filing statuses, abatements, BKY considerations, primary/secondary owners, and various cert reasons; recertify assessments that were previously decertified (native and converted)</a:t>
                      </a:r>
                    </a:p>
                  </a:txBody>
                  <a:tcPr/>
                </a:tc>
                <a:extLst>
                  <a:ext uri="{0D108BD9-81ED-4DB2-BD59-A6C34878D82A}">
                    <a16:rowId xmlns:a16="http://schemas.microsoft.com/office/drawing/2014/main" val="958968577"/>
                  </a:ext>
                </a:extLst>
              </a:tr>
              <a:tr h="544862">
                <a:tc>
                  <a:txBody>
                    <a:bodyPr/>
                    <a:lstStyle/>
                    <a:p>
                      <a:r>
                        <a:rPr lang="en-US" sz="1000" dirty="0">
                          <a:latin typeface="Aptos" panose="020B0004020202020204" pitchFamily="34" charset="0"/>
                        </a:rPr>
                        <a:t>9011 – Adjustments and Payments</a:t>
                      </a:r>
                    </a:p>
                  </a:txBody>
                  <a:tcPr/>
                </a:tc>
                <a:tc>
                  <a:txBody>
                    <a:bodyPr/>
                    <a:lstStyle/>
                    <a:p>
                      <a:r>
                        <a:rPr lang="en-US" sz="1000" dirty="0">
                          <a:latin typeface="Aptos" panose="020B0004020202020204" pitchFamily="34" charset="0"/>
                        </a:rPr>
                        <a:t>Payments made to ODT, offset payments, return filed on DQ assessment, abatements, amended returns, forwarded accounts payment processing, reversals (including reversals in first test file and reversing transactions that were part of the first 9011 test file)</a:t>
                      </a:r>
                    </a:p>
                  </a:txBody>
                  <a:tcPr/>
                </a:tc>
                <a:extLst>
                  <a:ext uri="{0D108BD9-81ED-4DB2-BD59-A6C34878D82A}">
                    <a16:rowId xmlns:a16="http://schemas.microsoft.com/office/drawing/2014/main" val="795030117"/>
                  </a:ext>
                </a:extLst>
              </a:tr>
              <a:tr h="392301">
                <a:tc>
                  <a:txBody>
                    <a:bodyPr/>
                    <a:lstStyle/>
                    <a:p>
                      <a:r>
                        <a:rPr lang="en-US" sz="1000" dirty="0">
                          <a:latin typeface="Aptos" panose="020B0004020202020204" pitchFamily="34" charset="0"/>
                        </a:rPr>
                        <a:t>9011.40 – Non-Financial Adjustments</a:t>
                      </a:r>
                    </a:p>
                  </a:txBody>
                  <a:tcPr/>
                </a:tc>
                <a:tc>
                  <a:txBody>
                    <a:bodyPr/>
                    <a:lstStyle/>
                    <a:p>
                      <a:r>
                        <a:rPr lang="en-US" sz="1000" dirty="0">
                          <a:latin typeface="Aptos" panose="020B0004020202020204" pitchFamily="34" charset="0"/>
                        </a:rPr>
                        <a:t>BKY adjustments of varying types, adding/closing receiverships, adding DOD (primary/secondary),  update school district number</a:t>
                      </a:r>
                    </a:p>
                  </a:txBody>
                  <a:tcPr/>
                </a:tc>
                <a:extLst>
                  <a:ext uri="{0D108BD9-81ED-4DB2-BD59-A6C34878D82A}">
                    <a16:rowId xmlns:a16="http://schemas.microsoft.com/office/drawing/2014/main" val="471046384"/>
                  </a:ext>
                </a:extLst>
              </a:tr>
              <a:tr h="392301">
                <a:tc>
                  <a:txBody>
                    <a:bodyPr/>
                    <a:lstStyle/>
                    <a:p>
                      <a:r>
                        <a:rPr lang="en-US" sz="1000" dirty="0">
                          <a:latin typeface="Aptos" panose="020B0004020202020204" pitchFamily="34" charset="0"/>
                        </a:rPr>
                        <a:t>9008 – Address Updates</a:t>
                      </a:r>
                    </a:p>
                  </a:txBody>
                  <a:tcPr/>
                </a:tc>
                <a:tc>
                  <a:txBody>
                    <a:bodyPr/>
                    <a:lstStyle/>
                    <a:p>
                      <a:r>
                        <a:rPr lang="en-US" sz="1000" dirty="0">
                          <a:latin typeface="Aptos" panose="020B0004020202020204" pitchFamily="34" charset="0"/>
                        </a:rPr>
                        <a:t>Primary/mailing addresses, name 1/name 2 updates, zip+4/5-digit zip updates, foreign addresses, phone number updates (home/cell), and long name and dba updates</a:t>
                      </a:r>
                    </a:p>
                  </a:txBody>
                  <a:tcPr/>
                </a:tc>
                <a:extLst>
                  <a:ext uri="{0D108BD9-81ED-4DB2-BD59-A6C34878D82A}">
                    <a16:rowId xmlns:a16="http://schemas.microsoft.com/office/drawing/2014/main" val="3218394973"/>
                  </a:ext>
                </a:extLst>
              </a:tr>
              <a:tr h="544862">
                <a:tc>
                  <a:txBody>
                    <a:bodyPr/>
                    <a:lstStyle/>
                    <a:p>
                      <a:r>
                        <a:rPr lang="en-US" sz="1000" dirty="0">
                          <a:latin typeface="Aptos" panose="020B0004020202020204" pitchFamily="34" charset="0"/>
                        </a:rPr>
                        <a:t>8050 – Echo back from AGO for 9011 processing</a:t>
                      </a:r>
                    </a:p>
                  </a:txBody>
                  <a:tcPr/>
                </a:tc>
                <a:tc>
                  <a:txBody>
                    <a:bodyPr/>
                    <a:lstStyle/>
                    <a:p>
                      <a:r>
                        <a:rPr lang="en-US" sz="1000" dirty="0">
                          <a:latin typeface="Aptos" panose="020B0004020202020204" pitchFamily="34" charset="0"/>
                        </a:rPr>
                        <a:t>Full payment including AG fees, full payment of Tax balance only, Partial payments (covering multiple buckets and single bucket only), PIF payment to PSD after making whole, applying PIF payment to PIT debt, and applying NSF charge</a:t>
                      </a:r>
                    </a:p>
                  </a:txBody>
                  <a:tcPr/>
                </a:tc>
                <a:extLst>
                  <a:ext uri="{0D108BD9-81ED-4DB2-BD59-A6C34878D82A}">
                    <a16:rowId xmlns:a16="http://schemas.microsoft.com/office/drawing/2014/main" val="2279961337"/>
                  </a:ext>
                </a:extLst>
              </a:tr>
              <a:tr h="345387">
                <a:tc>
                  <a:txBody>
                    <a:bodyPr/>
                    <a:lstStyle/>
                    <a:p>
                      <a:r>
                        <a:rPr lang="en-US" sz="1000" dirty="0">
                          <a:latin typeface="Aptos" panose="020B0004020202020204" pitchFamily="34" charset="0"/>
                        </a:rPr>
                        <a:t>8050 – Echo from 9011 &amp; AGO payment reversals</a:t>
                      </a:r>
                    </a:p>
                  </a:txBody>
                  <a:tcPr/>
                </a:tc>
                <a:tc>
                  <a:txBody>
                    <a:bodyPr/>
                    <a:lstStyle/>
                    <a:p>
                      <a:r>
                        <a:rPr lang="en-US" sz="1000" dirty="0">
                          <a:latin typeface="Aptos" panose="020B0004020202020204" pitchFamily="34" charset="0"/>
                        </a:rPr>
                        <a:t>Reverse full payments, partial payments, PIF payments, and NSF charges mentioned above</a:t>
                      </a:r>
                    </a:p>
                  </a:txBody>
                  <a:tcPr/>
                </a:tc>
                <a:extLst>
                  <a:ext uri="{0D108BD9-81ED-4DB2-BD59-A6C34878D82A}">
                    <a16:rowId xmlns:a16="http://schemas.microsoft.com/office/drawing/2014/main" val="2165279589"/>
                  </a:ext>
                </a:extLst>
              </a:tr>
              <a:tr h="392301">
                <a:tc>
                  <a:txBody>
                    <a:bodyPr/>
                    <a:lstStyle/>
                    <a:p>
                      <a:r>
                        <a:rPr lang="en-US" sz="1000" dirty="0">
                          <a:latin typeface="Aptos" panose="020B0004020202020204" pitchFamily="34" charset="0"/>
                        </a:rPr>
                        <a:t>8050.4 – AGO Non-Financial File</a:t>
                      </a:r>
                    </a:p>
                  </a:txBody>
                  <a:tcPr/>
                </a:tc>
                <a:tc>
                  <a:txBody>
                    <a:bodyPr/>
                    <a:lstStyle/>
                    <a:p>
                      <a:r>
                        <a:rPr lang="en-US" sz="1000" dirty="0">
                          <a:latin typeface="Aptos" panose="020B0004020202020204" pitchFamily="34" charset="0"/>
                        </a:rPr>
                        <a:t>Add/discharge BKY, alter/add a lien, liquor permit recommendations, receivership updates, and account status</a:t>
                      </a:r>
                    </a:p>
                  </a:txBody>
                  <a:tcPr/>
                </a:tc>
                <a:extLst>
                  <a:ext uri="{0D108BD9-81ED-4DB2-BD59-A6C34878D82A}">
                    <a16:rowId xmlns:a16="http://schemas.microsoft.com/office/drawing/2014/main" val="3039043345"/>
                  </a:ext>
                </a:extLst>
              </a:tr>
              <a:tr h="392301">
                <a:tc>
                  <a:txBody>
                    <a:bodyPr/>
                    <a:lstStyle/>
                    <a:p>
                      <a:r>
                        <a:rPr lang="en-US" sz="1000" dirty="0">
                          <a:latin typeface="Aptos" panose="020B0004020202020204" pitchFamily="34" charset="0"/>
                        </a:rPr>
                        <a:t>9407.4 – Decertify Assessments</a:t>
                      </a:r>
                    </a:p>
                  </a:txBody>
                  <a:tcPr/>
                </a:tc>
                <a:tc>
                  <a:txBody>
                    <a:bodyPr/>
                    <a:lstStyle/>
                    <a:p>
                      <a:r>
                        <a:rPr lang="en-US" sz="1000" dirty="0">
                          <a:latin typeface="Aptos" panose="020B0004020202020204" pitchFamily="34" charset="0"/>
                        </a:rPr>
                        <a:t>Decertify native and converted assessments from collections or due to null and voids (various scenarios)</a:t>
                      </a:r>
                    </a:p>
                  </a:txBody>
                  <a:tcPr/>
                </a:tc>
                <a:extLst>
                  <a:ext uri="{0D108BD9-81ED-4DB2-BD59-A6C34878D82A}">
                    <a16:rowId xmlns:a16="http://schemas.microsoft.com/office/drawing/2014/main" val="3829331813"/>
                  </a:ext>
                </a:extLst>
              </a:tr>
              <a:tr h="392301">
                <a:tc>
                  <a:txBody>
                    <a:bodyPr/>
                    <a:lstStyle/>
                    <a:p>
                      <a:r>
                        <a:rPr lang="en-US" sz="1000" dirty="0">
                          <a:latin typeface="Aptos" panose="020B0004020202020204" pitchFamily="34" charset="0"/>
                        </a:rPr>
                        <a:t>8050.98 and 8050.99 Active and Archive Files</a:t>
                      </a:r>
                    </a:p>
                  </a:txBody>
                  <a:tcPr/>
                </a:tc>
                <a:tc>
                  <a:txBody>
                    <a:bodyPr/>
                    <a:lstStyle/>
                    <a:p>
                      <a:r>
                        <a:rPr lang="en-US" sz="1000" dirty="0">
                          <a:latin typeface="Aptos" panose="020B0004020202020204" pitchFamily="34" charset="0"/>
                        </a:rPr>
                        <a:t>Ensure all fields are transmitting properly as discussed during design sessions</a:t>
                      </a:r>
                    </a:p>
                  </a:txBody>
                  <a:tcPr/>
                </a:tc>
                <a:extLst>
                  <a:ext uri="{0D108BD9-81ED-4DB2-BD59-A6C34878D82A}">
                    <a16:rowId xmlns:a16="http://schemas.microsoft.com/office/drawing/2014/main" val="1632793572"/>
                  </a:ext>
                </a:extLst>
              </a:tr>
            </a:tbl>
          </a:graphicData>
        </a:graphic>
      </p:graphicFrame>
    </p:spTree>
    <p:extLst>
      <p:ext uri="{BB962C8B-B14F-4D97-AF65-F5344CB8AC3E}">
        <p14:creationId xmlns:p14="http://schemas.microsoft.com/office/powerpoint/2010/main" val="131288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0F1-FB21-41DB-B07F-803D6559E886}"/>
              </a:ext>
            </a:extLst>
          </p:cNvPr>
          <p:cNvSpPr>
            <a:spLocks noGrp="1"/>
          </p:cNvSpPr>
          <p:nvPr>
            <p:ph type="title"/>
          </p:nvPr>
        </p:nvSpPr>
        <p:spPr>
          <a:xfrm>
            <a:off x="903939" y="54906"/>
            <a:ext cx="7782859" cy="857250"/>
          </a:xfrm>
        </p:spPr>
        <p:txBody>
          <a:bodyPr>
            <a:noAutofit/>
          </a:bodyPr>
          <a:lstStyle/>
          <a:p>
            <a:pPr algn="l"/>
            <a:r>
              <a:rPr lang="en-US" sz="2800" dirty="0">
                <a:latin typeface="Aptos" panose="020B0004020202020204" pitchFamily="34" charset="0"/>
              </a:rPr>
              <a:t>Validation of Stakeholder Feedback</a:t>
            </a:r>
          </a:p>
        </p:txBody>
      </p:sp>
      <p:graphicFrame>
        <p:nvGraphicFramePr>
          <p:cNvPr id="5" name="Table 4">
            <a:extLst>
              <a:ext uri="{FF2B5EF4-FFF2-40B4-BE49-F238E27FC236}">
                <a16:creationId xmlns:a16="http://schemas.microsoft.com/office/drawing/2014/main" id="{F082C414-2756-43C1-9941-6D4A6AB39AF1}"/>
              </a:ext>
            </a:extLst>
          </p:cNvPr>
          <p:cNvGraphicFramePr>
            <a:graphicFrameLocks noGrp="1"/>
          </p:cNvGraphicFramePr>
          <p:nvPr>
            <p:extLst>
              <p:ext uri="{D42A27DB-BD31-4B8C-83A1-F6EECF244321}">
                <p14:modId xmlns:p14="http://schemas.microsoft.com/office/powerpoint/2010/main" val="3756193661"/>
              </p:ext>
            </p:extLst>
          </p:nvPr>
        </p:nvGraphicFramePr>
        <p:xfrm>
          <a:off x="798022" y="889961"/>
          <a:ext cx="8237913" cy="4130926"/>
        </p:xfrm>
        <a:graphic>
          <a:graphicData uri="http://schemas.openxmlformats.org/drawingml/2006/table">
            <a:tbl>
              <a:tblPr firstRow="1" bandRow="1">
                <a:tableStyleId>{1FECB4D8-DB02-4DC6-A0A2-4F2EBAE1DC90}</a:tableStyleId>
              </a:tblPr>
              <a:tblGrid>
                <a:gridCol w="8237913">
                  <a:extLst>
                    <a:ext uri="{9D8B030D-6E8A-4147-A177-3AD203B41FA5}">
                      <a16:colId xmlns:a16="http://schemas.microsoft.com/office/drawing/2014/main" val="1754581659"/>
                    </a:ext>
                  </a:extLst>
                </a:gridCol>
              </a:tblGrid>
              <a:tr h="355569">
                <a:tc>
                  <a:txBody>
                    <a:bodyPr/>
                    <a:lstStyle/>
                    <a:p>
                      <a:pPr algn="ctr"/>
                      <a:r>
                        <a:rPr lang="en-US" sz="1800" dirty="0">
                          <a:latin typeface="Aptos" panose="020B0004020202020204" pitchFamily="34" charset="0"/>
                        </a:rPr>
                        <a:t>Pain Points/Concerns - Updated</a:t>
                      </a:r>
                    </a:p>
                  </a:txBody>
                  <a:tcPr/>
                </a:tc>
                <a:extLst>
                  <a:ext uri="{0D108BD9-81ED-4DB2-BD59-A6C34878D82A}">
                    <a16:rowId xmlns:a16="http://schemas.microsoft.com/office/drawing/2014/main" val="1580925226"/>
                  </a:ext>
                </a:extLst>
              </a:tr>
              <a:tr h="829662">
                <a:tc>
                  <a:txBody>
                    <a:bodyPr/>
                    <a:lstStyle/>
                    <a:p>
                      <a:r>
                        <a:rPr lang="en-US" sz="1000" dirty="0">
                          <a:latin typeface="Aptos" panose="020B0004020202020204" pitchFamily="34" charset="0"/>
                        </a:rPr>
                        <a:t>1. Current collections system is inefficient and not programmed to handle certain aspects of the collections process, necessitating manual intervention (i.e., Tax memos process, payment error reports, etc.). </a:t>
                      </a:r>
                      <a:r>
                        <a:rPr lang="en-US" sz="1000" i="1" dirty="0">
                          <a:latin typeface="Aptos" panose="020B0004020202020204" pitchFamily="34" charset="0"/>
                        </a:rPr>
                        <a:t> Systematic processes are being implemented to improve efficiencies.  DM will better leverage the 9011 interface by categorizing actions into Payments, Reversals, and Adjustments, and will allow negative buckets/adjustments in each category.  There may still be outliers that would require ODT’s attention, but the volume should be reduced from what it is now. AGO and ODT should continue to discuss strategies for streamlining the manual review process.</a:t>
                      </a:r>
                      <a:endParaRPr lang="en-US" sz="1000" dirty="0">
                        <a:latin typeface="Aptos" panose="020B0004020202020204" pitchFamily="34" charset="0"/>
                      </a:endParaRPr>
                    </a:p>
                  </a:txBody>
                  <a:tcPr/>
                </a:tc>
                <a:extLst>
                  <a:ext uri="{0D108BD9-81ED-4DB2-BD59-A6C34878D82A}">
                    <a16:rowId xmlns:a16="http://schemas.microsoft.com/office/drawing/2014/main" val="2832493320"/>
                  </a:ext>
                </a:extLst>
              </a:tr>
              <a:tr h="385200">
                <a:tc>
                  <a:txBody>
                    <a:bodyPr/>
                    <a:lstStyle/>
                    <a:p>
                      <a:r>
                        <a:rPr lang="en-US" sz="1000" b="0" i="0" u="none" strike="noStrike" kern="1200" baseline="0" dirty="0">
                          <a:solidFill>
                            <a:schemeClr val="dk1"/>
                          </a:solidFill>
                          <a:latin typeface="Aptos" panose="020B0004020202020204" pitchFamily="34" charset="0"/>
                          <a:ea typeface="+mn-ea"/>
                          <a:cs typeface="+mn-cs"/>
                        </a:rPr>
                        <a:t>2. Concerns around Client Invoicing as it relates to the current Compass Reports system.  </a:t>
                      </a:r>
                      <a:r>
                        <a:rPr lang="en-US" sz="1000" i="1" dirty="0">
                          <a:latin typeface="Aptos" panose="020B0004020202020204" pitchFamily="34" charset="0"/>
                        </a:rPr>
                        <a:t>Compass Reporting will not be used once the Personal Income Tax and Personal School District Tax accounts are migrated to Debt Manager.  </a:t>
                      </a:r>
                      <a:endParaRPr lang="en-US" sz="10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781866921"/>
                  </a:ext>
                </a:extLst>
              </a:tr>
              <a:tr h="533354">
                <a:tc>
                  <a:txBody>
                    <a:bodyPr/>
                    <a:lstStyle/>
                    <a:p>
                      <a:r>
                        <a:rPr lang="en-US" sz="1000" b="0" i="0" u="none" strike="noStrike" kern="1200" baseline="0" dirty="0">
                          <a:solidFill>
                            <a:schemeClr val="dk1"/>
                          </a:solidFill>
                          <a:latin typeface="Aptos" panose="020B0004020202020204" pitchFamily="34" charset="0"/>
                          <a:ea typeface="+mn-ea"/>
                          <a:cs typeface="+mn-cs"/>
                        </a:rPr>
                        <a:t>3. Concerned about system access for Debt Manager (as some Tax Examiners can currently access debtors in CUBS directly) and ensuring that their agents should only be able to view and add notes.  </a:t>
                      </a:r>
                      <a:r>
                        <a:rPr lang="en-US" sz="1000" b="0" i="1" u="none" strike="noStrike" kern="1200" baseline="0" dirty="0">
                          <a:solidFill>
                            <a:schemeClr val="dk1"/>
                          </a:solidFill>
                          <a:latin typeface="Aptos" panose="020B0004020202020204" pitchFamily="34" charset="0"/>
                          <a:ea typeface="+mn-ea"/>
                          <a:cs typeface="+mn-cs"/>
                        </a:rPr>
                        <a:t>Will be addressed systematically through roles set for each user.  Once available, demo will be provided.</a:t>
                      </a:r>
                    </a:p>
                  </a:txBody>
                  <a:tcPr/>
                </a:tc>
                <a:extLst>
                  <a:ext uri="{0D108BD9-81ED-4DB2-BD59-A6C34878D82A}">
                    <a16:rowId xmlns:a16="http://schemas.microsoft.com/office/drawing/2014/main" val="313888256"/>
                  </a:ext>
                </a:extLst>
              </a:tr>
              <a:tr h="385200">
                <a:tc>
                  <a:txBody>
                    <a:bodyPr/>
                    <a:lstStyle/>
                    <a:p>
                      <a:r>
                        <a:rPr lang="en-US" sz="1000" b="0" i="0" u="none" strike="noStrike" kern="1200" baseline="0" dirty="0">
                          <a:solidFill>
                            <a:schemeClr val="dk1"/>
                          </a:solidFill>
                          <a:latin typeface="Aptos" panose="020B0004020202020204" pitchFamily="34" charset="0"/>
                          <a:ea typeface="+mn-ea"/>
                          <a:cs typeface="+mn-cs"/>
                        </a:rPr>
                        <a:t>4. Concerns re: eliminating debt by bucket. </a:t>
                      </a:r>
                      <a:r>
                        <a:rPr lang="en-US" sz="1000" i="1" dirty="0">
                          <a:latin typeface="Aptos" panose="020B0004020202020204" pitchFamily="34" charset="0"/>
                        </a:rPr>
                        <a:t>Has been discussed internally; conclusion drawn that the bucket break-out reporting is a statutory requirement [under ORC 131.02(B)(1)] and cannot be changed by the AGO/Collections Enforcement business. </a:t>
                      </a:r>
                      <a:endParaRPr lang="en-US" sz="10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1058783163"/>
                  </a:ext>
                </a:extLst>
              </a:tr>
              <a:tr h="385200">
                <a:tc>
                  <a:txBody>
                    <a:bodyPr/>
                    <a:lstStyle/>
                    <a:p>
                      <a:r>
                        <a:rPr lang="en-US" sz="1000" b="0" i="0" u="none" strike="noStrike" kern="1200" baseline="0" dirty="0">
                          <a:solidFill>
                            <a:schemeClr val="dk1"/>
                          </a:solidFill>
                          <a:latin typeface="Aptos" panose="020B0004020202020204" pitchFamily="34" charset="0"/>
                          <a:ea typeface="+mn-ea"/>
                          <a:cs typeface="+mn-cs"/>
                        </a:rPr>
                        <a:t>5. Concerns about AGI/CC calculating and being removed appropriately, both manually and when Tax passes an adjustment to the AGO for updates.  </a:t>
                      </a:r>
                      <a:r>
                        <a:rPr lang="en-US" sz="1000" b="0" i="1" u="none" strike="noStrike" kern="1200" baseline="0" dirty="0">
                          <a:solidFill>
                            <a:schemeClr val="dk1"/>
                          </a:solidFill>
                          <a:latin typeface="Aptos" panose="020B0004020202020204" pitchFamily="34" charset="0"/>
                          <a:ea typeface="+mn-ea"/>
                          <a:cs typeface="+mn-cs"/>
                        </a:rPr>
                        <a:t>The system should recalculate these based on ODT adjustments; requirement has been discussed in design with C&amp;R.</a:t>
                      </a:r>
                    </a:p>
                  </a:txBody>
                  <a:tcPr/>
                </a:tc>
                <a:extLst>
                  <a:ext uri="{0D108BD9-81ED-4DB2-BD59-A6C34878D82A}">
                    <a16:rowId xmlns:a16="http://schemas.microsoft.com/office/drawing/2014/main" val="4189206487"/>
                  </a:ext>
                </a:extLst>
              </a:tr>
              <a:tr h="237107">
                <a:tc>
                  <a:txBody>
                    <a:bodyPr/>
                    <a:lstStyle/>
                    <a:p>
                      <a:r>
                        <a:rPr lang="en-US" sz="1000" b="0" i="0" u="none" strike="noStrike" kern="1200" baseline="0" dirty="0">
                          <a:solidFill>
                            <a:schemeClr val="dk1"/>
                          </a:solidFill>
                          <a:latin typeface="Aptos" panose="020B0004020202020204" pitchFamily="34" charset="0"/>
                          <a:ea typeface="+mn-ea"/>
                          <a:cs typeface="+mn-cs"/>
                        </a:rPr>
                        <a:t>6. AGO processing overpayments without Tax memo/prompting.  </a:t>
                      </a:r>
                      <a:r>
                        <a:rPr lang="en-US" sz="1000" i="1" dirty="0">
                          <a:latin typeface="Aptos" panose="020B0004020202020204" pitchFamily="34" charset="0"/>
                        </a:rPr>
                        <a:t>Addressed in response to number 1. </a:t>
                      </a:r>
                      <a:endParaRPr lang="en-US" sz="10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2550364645"/>
                  </a:ext>
                </a:extLst>
              </a:tr>
              <a:tr h="385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7. Out of statute overpayments following Tax Statute and allowing adjustments to pass to DM accordingly. </a:t>
                      </a:r>
                      <a:r>
                        <a:rPr lang="en-US" sz="1000" i="1" dirty="0">
                          <a:latin typeface="Aptos" panose="020B0004020202020204" pitchFamily="34" charset="0"/>
                        </a:rPr>
                        <a:t>Ongoing discussions taking place between AGO and ODT on this topic.</a:t>
                      </a:r>
                      <a:endParaRPr lang="en-US" sz="1000" dirty="0">
                        <a:latin typeface="Aptos" panose="020B0004020202020204" pitchFamily="34" charset="0"/>
                      </a:endParaRPr>
                    </a:p>
                  </a:txBody>
                  <a:tcPr/>
                </a:tc>
                <a:extLst>
                  <a:ext uri="{0D108BD9-81ED-4DB2-BD59-A6C34878D82A}">
                    <a16:rowId xmlns:a16="http://schemas.microsoft.com/office/drawing/2014/main" val="3076999989"/>
                  </a:ext>
                </a:extLst>
              </a:tr>
              <a:tr h="278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8. Ease of taxpayer registration for the payment portal </a:t>
                      </a:r>
                      <a:r>
                        <a:rPr lang="en-US" sz="1000" i="1" dirty="0">
                          <a:latin typeface="Aptos" panose="020B0004020202020204" pitchFamily="34" charset="0"/>
                        </a:rPr>
                        <a:t>(out of scope for this portion of the CARES project)</a:t>
                      </a:r>
                    </a:p>
                  </a:txBody>
                  <a:tcPr/>
                </a:tc>
                <a:extLst>
                  <a:ext uri="{0D108BD9-81ED-4DB2-BD59-A6C34878D82A}">
                    <a16:rowId xmlns:a16="http://schemas.microsoft.com/office/drawing/2014/main" val="4119724318"/>
                  </a:ext>
                </a:extLst>
              </a:tr>
              <a:tr h="2562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9. TOPS notices – can the AGO send?   </a:t>
                      </a:r>
                      <a:r>
                        <a:rPr lang="en-US" sz="1000" i="1" dirty="0">
                          <a:latin typeface="Aptos" panose="020B0004020202020204" pitchFamily="34" charset="0"/>
                        </a:rPr>
                        <a:t>AGO leadership has discussed this concern directly with the Tax Commissioner. </a:t>
                      </a:r>
                    </a:p>
                  </a:txBody>
                  <a:tcPr/>
                </a:tc>
                <a:extLst>
                  <a:ext uri="{0D108BD9-81ED-4DB2-BD59-A6C34878D82A}">
                    <a16:rowId xmlns:a16="http://schemas.microsoft.com/office/drawing/2014/main" val="1984281257"/>
                  </a:ext>
                </a:extLst>
              </a:tr>
            </a:tbl>
          </a:graphicData>
        </a:graphic>
      </p:graphicFrame>
      <p:pic>
        <p:nvPicPr>
          <p:cNvPr id="4" name="Picture 3">
            <a:extLst>
              <a:ext uri="{FF2B5EF4-FFF2-40B4-BE49-F238E27FC236}">
                <a16:creationId xmlns:a16="http://schemas.microsoft.com/office/drawing/2014/main" id="{CA87B4C8-8462-6C40-F0A1-A7B3382FD870}"/>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562922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2.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3.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119859</TotalTime>
  <Words>1085</Words>
  <Application>Microsoft Office PowerPoint</Application>
  <PresentationFormat>On-screen Show (16:9)</PresentationFormat>
  <Paragraphs>136</Paragraphs>
  <Slides>11</Slides>
  <Notes>9</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11</vt:i4>
      </vt:variant>
    </vt:vector>
  </HeadingPairs>
  <TitlesOfParts>
    <vt:vector size="36"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Technical Workflows - Continued</vt:lpstr>
      <vt:lpstr>Design and Testing for ETLS</vt:lpstr>
      <vt:lpstr>Testing Considerations</vt:lpstr>
      <vt:lpstr>Validation of Stakeholder Feedback</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1743</cp:revision>
  <cp:lastPrinted>2020-11-09T17:33:02Z</cp:lastPrinted>
  <dcterms:created xsi:type="dcterms:W3CDTF">2020-06-09T14:21:50Z</dcterms:created>
  <dcterms:modified xsi:type="dcterms:W3CDTF">2024-11-06T15:29:55Z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