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2"/>
  </p:notesMasterIdLst>
  <p:sldIdLst>
    <p:sldId id="256" r:id="rId20"/>
    <p:sldId id="3506" r:id="rId21"/>
    <p:sldId id="2142532819" r:id="rId22"/>
    <p:sldId id="2142532820" r:id="rId23"/>
    <p:sldId id="2142532817" r:id="rId24"/>
    <p:sldId id="2142532791" r:id="rId25"/>
    <p:sldId id="2142532814" r:id="rId26"/>
    <p:sldId id="2142532816" r:id="rId27"/>
    <p:sldId id="2142532821" r:id="rId28"/>
    <p:sldId id="2142532812" r:id="rId29"/>
    <p:sldId id="2142532809" r:id="rId30"/>
    <p:sldId id="3448" r:id="rId31"/>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34B"/>
    <a:srgbClr val="9E7F3D"/>
    <a:srgbClr val="FFFFFF"/>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31" autoAdjust="0"/>
    <p:restoredTop sz="91284" autoAdjust="0"/>
  </p:normalViewPr>
  <p:slideViewPr>
    <p:cSldViewPr snapToGrid="0">
      <p:cViewPr>
        <p:scale>
          <a:sx n="150" d="100"/>
          <a:sy n="150" d="100"/>
        </p:scale>
        <p:origin x="-408" y="12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1" d="100"/>
          <a:sy n="71"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21" Type="http://schemas.openxmlformats.org/officeDocument/2006/relationships/slide" Target="slides/slide2.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7/18/2025</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32487-D7C6-52EB-2C80-8D9EC2084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AA4C1-9E77-E09B-872D-FFC4554DE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466A2-D652-81EE-8372-8F0373382ABA}"/>
              </a:ext>
            </a:extLst>
          </p:cNvPr>
          <p:cNvSpPr>
            <a:spLocks noGrp="1"/>
          </p:cNvSpPr>
          <p:nvPr>
            <p:ph type="body" idx="1"/>
          </p:nvPr>
        </p:nvSpPr>
        <p:spPr/>
        <p:txBody>
          <a:bodyPr/>
          <a:lstStyle/>
          <a:p>
            <a:r>
              <a:rPr lang="en-US" dirty="0"/>
              <a:t>Per Kelly and Chris B., the programming adjustments necessary for go-live have been completed on the Taxation side.  </a:t>
            </a:r>
          </a:p>
        </p:txBody>
      </p:sp>
      <p:sp>
        <p:nvSpPr>
          <p:cNvPr id="4" name="Slide Number Placeholder 3">
            <a:extLst>
              <a:ext uri="{FF2B5EF4-FFF2-40B4-BE49-F238E27FC236}">
                <a16:creationId xmlns:a16="http://schemas.microsoft.com/office/drawing/2014/main" id="{84F4D2B4-60DC-DDBD-C302-47E292DF98AA}"/>
              </a:ext>
            </a:extLst>
          </p:cNvPr>
          <p:cNvSpPr>
            <a:spLocks noGrp="1"/>
          </p:cNvSpPr>
          <p:nvPr>
            <p:ph type="sldNum" sz="quarter" idx="5"/>
          </p:nvPr>
        </p:nvSpPr>
        <p:spPr/>
        <p:txBody>
          <a:bodyPr/>
          <a:lstStyle/>
          <a:p>
            <a:fld id="{64BE2EA1-25C3-46D6-9FA2-C479C40C9522}" type="slidenum">
              <a:rPr lang="en-US" smtClean="0"/>
              <a:t>10</a:t>
            </a:fld>
            <a:endParaRPr lang="en-US"/>
          </a:p>
        </p:txBody>
      </p:sp>
    </p:spTree>
    <p:extLst>
      <p:ext uri="{BB962C8B-B14F-4D97-AF65-F5344CB8AC3E}">
        <p14:creationId xmlns:p14="http://schemas.microsoft.com/office/powerpoint/2010/main" val="162370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CEF17-9137-5038-24DE-30F21510640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53DC4280-05A6-7F9E-9476-FECA08D1C09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1256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07E79-1DA2-50B5-8F0F-9D7FE24C26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BD6498-FE3A-8F26-7DE9-A7E2780FE0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35AFD5-D05D-181E-0AD0-6E368CF89E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A985B5-5448-C08E-604A-FB88A23F7E00}"/>
              </a:ext>
            </a:extLst>
          </p:cNvPr>
          <p:cNvSpPr>
            <a:spLocks noGrp="1"/>
          </p:cNvSpPr>
          <p:nvPr>
            <p:ph type="sldNum" sz="quarter" idx="5"/>
          </p:nvPr>
        </p:nvSpPr>
        <p:spPr/>
        <p:txBody>
          <a:bodyPr/>
          <a:lstStyle/>
          <a:p>
            <a:fld id="{64BE2EA1-25C3-46D6-9FA2-C479C40C9522}" type="slidenum">
              <a:rPr lang="en-US" smtClean="0"/>
              <a:t>3</a:t>
            </a:fld>
            <a:endParaRPr lang="en-US"/>
          </a:p>
        </p:txBody>
      </p:sp>
    </p:spTree>
    <p:extLst>
      <p:ext uri="{BB962C8B-B14F-4D97-AF65-F5344CB8AC3E}">
        <p14:creationId xmlns:p14="http://schemas.microsoft.com/office/powerpoint/2010/main" val="4244284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89BE1-06A0-25D4-BB58-DD09B9827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23A8A-D910-C6BA-8FD6-D54891537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8801A-A43A-6110-786D-26EA1DF1F4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3DD39A-AA65-C3EF-794F-FA5D14DC51DC}"/>
              </a:ext>
            </a:extLst>
          </p:cNvPr>
          <p:cNvSpPr>
            <a:spLocks noGrp="1"/>
          </p:cNvSpPr>
          <p:nvPr>
            <p:ph type="sldNum" sz="quarter" idx="5"/>
          </p:nvPr>
        </p:nvSpPr>
        <p:spPr/>
        <p:txBody>
          <a:bodyPr/>
          <a:lstStyle/>
          <a:p>
            <a:fld id="{64BE2EA1-25C3-46D6-9FA2-C479C40C9522}" type="slidenum">
              <a:rPr lang="en-US" smtClean="0"/>
              <a:t>4</a:t>
            </a:fld>
            <a:endParaRPr lang="en-US"/>
          </a:p>
        </p:txBody>
      </p:sp>
    </p:spTree>
    <p:extLst>
      <p:ext uri="{BB962C8B-B14F-4D97-AF65-F5344CB8AC3E}">
        <p14:creationId xmlns:p14="http://schemas.microsoft.com/office/powerpoint/2010/main" val="910281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B3A38-6EDC-9CD9-36D3-B1440A4A2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4D0245-D0CA-8117-579F-CF7192537A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6167BB-A07B-1222-8765-122DD3464A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C86DFC-568C-5217-7767-D7C2DF580B11}"/>
              </a:ext>
            </a:extLst>
          </p:cNvPr>
          <p:cNvSpPr>
            <a:spLocks noGrp="1"/>
          </p:cNvSpPr>
          <p:nvPr>
            <p:ph type="sldNum" sz="quarter" idx="5"/>
          </p:nvPr>
        </p:nvSpPr>
        <p:spPr/>
        <p:txBody>
          <a:bodyPr/>
          <a:lstStyle/>
          <a:p>
            <a:fld id="{64BE2EA1-25C3-46D6-9FA2-C479C40C9522}" type="slidenum">
              <a:rPr lang="en-US" smtClean="0"/>
              <a:t>5</a:t>
            </a:fld>
            <a:endParaRPr lang="en-US"/>
          </a:p>
        </p:txBody>
      </p:sp>
    </p:spTree>
    <p:extLst>
      <p:ext uri="{BB962C8B-B14F-4D97-AF65-F5344CB8AC3E}">
        <p14:creationId xmlns:p14="http://schemas.microsoft.com/office/powerpoint/2010/main" val="1324502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E8625-4374-EA39-B4CD-CF26B7CE0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E53CC-5111-0911-0935-1A5B8210A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80F65E-9871-0E84-89C2-F5C4CAA576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210ADA-6FD0-28A3-B2F0-709574185DC5}"/>
              </a:ext>
            </a:extLst>
          </p:cNvPr>
          <p:cNvSpPr>
            <a:spLocks noGrp="1"/>
          </p:cNvSpPr>
          <p:nvPr>
            <p:ph type="sldNum" sz="quarter" idx="5"/>
          </p:nvPr>
        </p:nvSpPr>
        <p:spPr/>
        <p:txBody>
          <a:bodyPr/>
          <a:lstStyle/>
          <a:p>
            <a:fld id="{64BE2EA1-25C3-46D6-9FA2-C479C40C9522}" type="slidenum">
              <a:rPr lang="en-US" smtClean="0"/>
              <a:t>7</a:t>
            </a:fld>
            <a:endParaRPr lang="en-US"/>
          </a:p>
        </p:txBody>
      </p:sp>
    </p:spTree>
    <p:extLst>
      <p:ext uri="{BB962C8B-B14F-4D97-AF65-F5344CB8AC3E}">
        <p14:creationId xmlns:p14="http://schemas.microsoft.com/office/powerpoint/2010/main" val="240507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14F0A-8A81-CB0D-7CD7-7581AD07C1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79164-6260-1A66-B533-3B598A0F30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BBA319-FF05-5DE2-3F83-17A3D1FF73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CC1ACF-E47D-B184-083E-1ABBC9316CC5}"/>
              </a:ext>
            </a:extLst>
          </p:cNvPr>
          <p:cNvSpPr>
            <a:spLocks noGrp="1"/>
          </p:cNvSpPr>
          <p:nvPr>
            <p:ph type="sldNum" sz="quarter" idx="5"/>
          </p:nvPr>
        </p:nvSpPr>
        <p:spPr/>
        <p:txBody>
          <a:bodyPr/>
          <a:lstStyle/>
          <a:p>
            <a:fld id="{64BE2EA1-25C3-46D6-9FA2-C479C40C9522}" type="slidenum">
              <a:rPr lang="en-US" smtClean="0"/>
              <a:t>8</a:t>
            </a:fld>
            <a:endParaRPr lang="en-US"/>
          </a:p>
        </p:txBody>
      </p:sp>
    </p:spTree>
    <p:extLst>
      <p:ext uri="{BB962C8B-B14F-4D97-AF65-F5344CB8AC3E}">
        <p14:creationId xmlns:p14="http://schemas.microsoft.com/office/powerpoint/2010/main" val="1843823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61D36-12D2-D58F-1473-9A402BEE53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9B9F9E-D3F8-87F1-845D-48AF045E7C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FFA921-D67B-30C1-201F-F4F157C107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8E41D0-F9D5-77F8-CA05-0D7EACFEE8E6}"/>
              </a:ext>
            </a:extLst>
          </p:cNvPr>
          <p:cNvSpPr>
            <a:spLocks noGrp="1"/>
          </p:cNvSpPr>
          <p:nvPr>
            <p:ph type="sldNum" sz="quarter" idx="5"/>
          </p:nvPr>
        </p:nvSpPr>
        <p:spPr/>
        <p:txBody>
          <a:bodyPr/>
          <a:lstStyle/>
          <a:p>
            <a:fld id="{64BE2EA1-25C3-46D6-9FA2-C479C40C9522}" type="slidenum">
              <a:rPr lang="en-US" smtClean="0"/>
              <a:t>9</a:t>
            </a:fld>
            <a:endParaRPr lang="en-US"/>
          </a:p>
        </p:txBody>
      </p:sp>
    </p:spTree>
    <p:extLst>
      <p:ext uri="{BB962C8B-B14F-4D97-AF65-F5344CB8AC3E}">
        <p14:creationId xmlns:p14="http://schemas.microsoft.com/office/powerpoint/2010/main" val="776284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7/18/2025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7/18/2025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7/18/2025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7/18/2025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7/18/2025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7/18/2025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7/18/2025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7/18/2025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7/18/2025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7/18/2025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7/18/2025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7/18/2025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7/18/2025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Bi-Weekly Touch Point </a:t>
            </a:r>
          </a:p>
          <a:p>
            <a:r>
              <a:rPr lang="en-US" i="1" dirty="0">
                <a:latin typeface="Aptos" panose="020B0004020202020204" pitchFamily="34" charset="0"/>
                <a:cs typeface="Franklin Gothic Book"/>
              </a:rPr>
              <a:t>July 30, 2025</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E5774-0BDA-D901-C6AA-8D4270A65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C7B55-2057-D769-2400-4FD700E66EE3}"/>
              </a:ext>
            </a:extLst>
          </p:cNvPr>
          <p:cNvSpPr>
            <a:spLocks noGrp="1"/>
          </p:cNvSpPr>
          <p:nvPr>
            <p:ph type="title"/>
          </p:nvPr>
        </p:nvSpPr>
        <p:spPr>
          <a:xfrm>
            <a:off x="931649" y="141326"/>
            <a:ext cx="7847511" cy="857250"/>
          </a:xfrm>
        </p:spPr>
        <p:txBody>
          <a:bodyPr anchor="ctr">
            <a:normAutofit/>
          </a:bodyPr>
          <a:lstStyle/>
          <a:p>
            <a:r>
              <a:rPr lang="en-US" sz="3400" dirty="0">
                <a:latin typeface="Aptos" panose="020B0004020202020204" pitchFamily="34" charset="0"/>
              </a:rPr>
              <a:t>Action Items</a:t>
            </a:r>
          </a:p>
        </p:txBody>
      </p:sp>
      <p:graphicFrame>
        <p:nvGraphicFramePr>
          <p:cNvPr id="3" name="Table 2">
            <a:extLst>
              <a:ext uri="{FF2B5EF4-FFF2-40B4-BE49-F238E27FC236}">
                <a16:creationId xmlns:a16="http://schemas.microsoft.com/office/drawing/2014/main" id="{117DEA77-36DB-F868-4B1D-C0E63E55758E}"/>
              </a:ext>
            </a:extLst>
          </p:cNvPr>
          <p:cNvGraphicFramePr>
            <a:graphicFrameLocks noGrp="1"/>
          </p:cNvGraphicFramePr>
          <p:nvPr>
            <p:extLst>
              <p:ext uri="{D42A27DB-BD31-4B8C-83A1-F6EECF244321}">
                <p14:modId xmlns:p14="http://schemas.microsoft.com/office/powerpoint/2010/main" val="2014517980"/>
              </p:ext>
            </p:extLst>
          </p:nvPr>
        </p:nvGraphicFramePr>
        <p:xfrm>
          <a:off x="775855" y="909207"/>
          <a:ext cx="8238836" cy="4165600"/>
        </p:xfrm>
        <a:graphic>
          <a:graphicData uri="http://schemas.openxmlformats.org/drawingml/2006/table">
            <a:tbl>
              <a:tblPr firstRow="1" bandRow="1">
                <a:tableStyleId>{3B4B98B0-60AC-42C2-AFA5-B58CD77FA1E5}</a:tableStyleId>
              </a:tblPr>
              <a:tblGrid>
                <a:gridCol w="4276436">
                  <a:extLst>
                    <a:ext uri="{9D8B030D-6E8A-4147-A177-3AD203B41FA5}">
                      <a16:colId xmlns:a16="http://schemas.microsoft.com/office/drawing/2014/main" val="1918682557"/>
                    </a:ext>
                  </a:extLst>
                </a:gridCol>
                <a:gridCol w="2198254">
                  <a:extLst>
                    <a:ext uri="{9D8B030D-6E8A-4147-A177-3AD203B41FA5}">
                      <a16:colId xmlns:a16="http://schemas.microsoft.com/office/drawing/2014/main" val="2198072509"/>
                    </a:ext>
                  </a:extLst>
                </a:gridCol>
                <a:gridCol w="1764146">
                  <a:extLst>
                    <a:ext uri="{9D8B030D-6E8A-4147-A177-3AD203B41FA5}">
                      <a16:colId xmlns:a16="http://schemas.microsoft.com/office/drawing/2014/main" val="2333988094"/>
                    </a:ext>
                  </a:extLst>
                </a:gridCol>
              </a:tblGrid>
              <a:tr h="370840">
                <a:tc>
                  <a:txBody>
                    <a:bodyPr/>
                    <a:lstStyle/>
                    <a:p>
                      <a:pPr algn="ctr"/>
                      <a:r>
                        <a:rPr lang="en-US" b="0" dirty="0">
                          <a:latin typeface="Aptos" panose="020B0004020202020204" pitchFamily="34" charset="0"/>
                        </a:rPr>
                        <a:t>Action Item</a:t>
                      </a:r>
                    </a:p>
                  </a:txBody>
                  <a:tcPr/>
                </a:tc>
                <a:tc>
                  <a:txBody>
                    <a:bodyPr/>
                    <a:lstStyle/>
                    <a:p>
                      <a:pPr algn="ctr"/>
                      <a:r>
                        <a:rPr lang="en-US" b="0" dirty="0">
                          <a:latin typeface="Aptos" panose="020B0004020202020204" pitchFamily="34" charset="0"/>
                        </a:rPr>
                        <a:t>Responsible Party</a:t>
                      </a:r>
                    </a:p>
                  </a:txBody>
                  <a:tcPr/>
                </a:tc>
                <a:tc>
                  <a:txBody>
                    <a:bodyPr/>
                    <a:lstStyle/>
                    <a:p>
                      <a:pPr algn="ctr"/>
                      <a:r>
                        <a:rPr lang="en-US" b="0" dirty="0">
                          <a:latin typeface="Aptos" panose="020B0004020202020204" pitchFamily="34" charset="0"/>
                        </a:rPr>
                        <a:t>Status</a:t>
                      </a:r>
                    </a:p>
                  </a:txBody>
                  <a:tcPr/>
                </a:tc>
                <a:extLst>
                  <a:ext uri="{0D108BD9-81ED-4DB2-BD59-A6C34878D82A}">
                    <a16:rowId xmlns:a16="http://schemas.microsoft.com/office/drawing/2014/main" val="3551882738"/>
                  </a:ext>
                </a:extLst>
              </a:tr>
              <a:tr h="370840">
                <a:tc>
                  <a:txBody>
                    <a:bodyPr/>
                    <a:lstStyle/>
                    <a:p>
                      <a:r>
                        <a:rPr lang="en-US" sz="1200" dirty="0">
                          <a:latin typeface="Aptos" panose="020B0004020202020204" pitchFamily="34" charset="0"/>
                        </a:rPr>
                        <a:t>ITSEC01 Form for Service Account</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142770782"/>
                  </a:ext>
                </a:extLst>
              </a:tr>
              <a:tr h="370840">
                <a:tc>
                  <a:txBody>
                    <a:bodyPr/>
                    <a:lstStyle/>
                    <a:p>
                      <a:r>
                        <a:rPr lang="en-US" sz="1200" dirty="0">
                          <a:latin typeface="Aptos" panose="020B0004020202020204" pitchFamily="34" charset="0"/>
                        </a:rPr>
                        <a:t>Production URL to Taxation</a:t>
                      </a:r>
                    </a:p>
                  </a:txBody>
                  <a:tcPr/>
                </a:tc>
                <a:tc>
                  <a:txBody>
                    <a:bodyPr/>
                    <a:lstStyle/>
                    <a:p>
                      <a:pPr algn="ctr"/>
                      <a:r>
                        <a:rPr lang="en-US" sz="1200" dirty="0">
                          <a:latin typeface="Aptos" panose="020B0004020202020204" pitchFamily="34" charset="0"/>
                        </a:rPr>
                        <a:t>AGO ITS</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316251586"/>
                  </a:ext>
                </a:extLst>
              </a:tr>
              <a:tr h="370840">
                <a:tc>
                  <a:txBody>
                    <a:bodyPr/>
                    <a:lstStyle/>
                    <a:p>
                      <a:r>
                        <a:rPr lang="en-US" sz="1200" dirty="0">
                          <a:latin typeface="Aptos" panose="020B0004020202020204" pitchFamily="34" charset="0"/>
                        </a:rPr>
                        <a:t>ITSEC03 Forms for E2E and UAT/Production</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1281053045"/>
                  </a:ext>
                </a:extLst>
              </a:tr>
              <a:tr h="370840">
                <a:tc>
                  <a:txBody>
                    <a:bodyPr/>
                    <a:lstStyle/>
                    <a:p>
                      <a:r>
                        <a:rPr lang="en-US" sz="1200" dirty="0">
                          <a:latin typeface="Aptos" panose="020B0004020202020204" pitchFamily="34" charset="0"/>
                        </a:rPr>
                        <a:t>True Up Web Service development</a:t>
                      </a:r>
                    </a:p>
                  </a:txBody>
                  <a:tcPr/>
                </a:tc>
                <a:tc>
                  <a:txBody>
                    <a:bodyPr/>
                    <a:lstStyle/>
                    <a:p>
                      <a:pPr algn="ctr"/>
                      <a:r>
                        <a:rPr lang="en-US" sz="1200" dirty="0">
                          <a:latin typeface="Aptos" panose="020B0004020202020204" pitchFamily="34" charset="0"/>
                        </a:rPr>
                        <a:t>Taxation (Chris B.)</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647484406"/>
                  </a:ext>
                </a:extLst>
              </a:tr>
              <a:tr h="370840">
                <a:tc>
                  <a:txBody>
                    <a:bodyPr/>
                    <a:lstStyle/>
                    <a:p>
                      <a:r>
                        <a:rPr lang="en-US" sz="1200" dirty="0">
                          <a:latin typeface="Aptos" panose="020B0004020202020204" pitchFamily="34" charset="0"/>
                        </a:rPr>
                        <a:t>True Up Web Service testing</a:t>
                      </a:r>
                    </a:p>
                  </a:txBody>
                  <a:tcPr/>
                </a:tc>
                <a:tc>
                  <a:txBody>
                    <a:bodyPr/>
                    <a:lstStyle/>
                    <a:p>
                      <a:pPr algn="ctr"/>
                      <a:r>
                        <a:rPr lang="en-US" sz="1200" dirty="0">
                          <a:latin typeface="Aptos" panose="020B0004020202020204" pitchFamily="34" charset="0"/>
                        </a:rPr>
                        <a:t>Taxation/AGO QA</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630290607"/>
                  </a:ext>
                </a:extLst>
              </a:tr>
              <a:tr h="370840">
                <a:tc>
                  <a:txBody>
                    <a:bodyPr/>
                    <a:lstStyle/>
                    <a:p>
                      <a:r>
                        <a:rPr lang="en-US" sz="1200" dirty="0">
                          <a:latin typeface="Aptos" panose="020B0004020202020204" pitchFamily="34" charset="0"/>
                        </a:rPr>
                        <a:t>File programming changes for R4 development items</a:t>
                      </a:r>
                    </a:p>
                  </a:txBody>
                  <a:tcPr/>
                </a:tc>
                <a:tc>
                  <a:txBody>
                    <a:bodyPr/>
                    <a:lstStyle/>
                    <a:p>
                      <a:pPr algn="ctr"/>
                      <a:r>
                        <a:rPr lang="en-US" sz="1200" dirty="0">
                          <a:latin typeface="Aptos" panose="020B0004020202020204" pitchFamily="34" charset="0"/>
                        </a:rPr>
                        <a:t>Taxation</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833472389"/>
                  </a:ext>
                </a:extLst>
              </a:tr>
              <a:tr h="370840">
                <a:tc>
                  <a:txBody>
                    <a:bodyPr/>
                    <a:lstStyle/>
                    <a:p>
                      <a:r>
                        <a:rPr lang="en-US" sz="1200" dirty="0">
                          <a:latin typeface="Aptos" panose="020B0004020202020204" pitchFamily="34" charset="0"/>
                        </a:rPr>
                        <a:t>End-to-End System testing – Inbound Files</a:t>
                      </a:r>
                    </a:p>
                  </a:txBody>
                  <a:tcPr/>
                </a:tc>
                <a:tc>
                  <a:txBody>
                    <a:bodyPr/>
                    <a:lstStyle/>
                    <a:p>
                      <a:pPr algn="ctr"/>
                      <a:r>
                        <a:rPr lang="en-US" sz="1200" dirty="0">
                          <a:latin typeface="Aptos" panose="020B0004020202020204" pitchFamily="34" charset="0"/>
                        </a:rPr>
                        <a:t>Taxation</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898186789"/>
                  </a:ext>
                </a:extLst>
              </a:tr>
              <a:tr h="370840">
                <a:tc>
                  <a:txBody>
                    <a:bodyPr/>
                    <a:lstStyle/>
                    <a:p>
                      <a:r>
                        <a:rPr lang="en-US" sz="1200" dirty="0">
                          <a:latin typeface="Aptos" panose="020B0004020202020204" pitchFamily="34" charset="0"/>
                        </a:rPr>
                        <a:t>End-to-End System testing – Outbound Files</a:t>
                      </a:r>
                    </a:p>
                  </a:txBody>
                  <a:tcPr/>
                </a:tc>
                <a:tc>
                  <a:txBody>
                    <a:bodyPr/>
                    <a:lstStyle/>
                    <a:p>
                      <a:pPr algn="ctr"/>
                      <a:r>
                        <a:rPr lang="en-US" sz="1200" dirty="0">
                          <a:latin typeface="Aptos" panose="020B0004020202020204" pitchFamily="34" charset="0"/>
                        </a:rPr>
                        <a:t>C&amp;R/AGO QA</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19870841"/>
                  </a:ext>
                </a:extLst>
              </a:tr>
              <a:tr h="370840">
                <a:tc>
                  <a:txBody>
                    <a:bodyPr/>
                    <a:lstStyle/>
                    <a:p>
                      <a:r>
                        <a:rPr lang="en-US" sz="1200" dirty="0">
                          <a:latin typeface="Aptos" panose="020B0004020202020204" pitchFamily="34" charset="0"/>
                        </a:rPr>
                        <a:t>Finalize User Acceptance Testing scenarios</a:t>
                      </a:r>
                    </a:p>
                  </a:txBody>
                  <a:tcPr/>
                </a:tc>
                <a:tc>
                  <a:txBody>
                    <a:bodyPr/>
                    <a:lstStyle/>
                    <a:p>
                      <a:pPr algn="ctr"/>
                      <a:r>
                        <a:rPr lang="en-US" sz="1200" dirty="0">
                          <a:latin typeface="Aptos" panose="020B0004020202020204" pitchFamily="34" charset="0"/>
                        </a:rPr>
                        <a:t>Taxation/AGO UAT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txBody>
                  <a:tcPr/>
                </a:tc>
                <a:extLst>
                  <a:ext uri="{0D108BD9-81ED-4DB2-BD59-A6C34878D82A}">
                    <a16:rowId xmlns:a16="http://schemas.microsoft.com/office/drawing/2014/main" val="3843882438"/>
                  </a:ext>
                </a:extLst>
              </a:tr>
              <a:tr h="370840">
                <a:tc>
                  <a:txBody>
                    <a:bodyPr/>
                    <a:lstStyle/>
                    <a:p>
                      <a:r>
                        <a:rPr lang="en-US" sz="1200" dirty="0">
                          <a:latin typeface="Aptos" panose="020B0004020202020204" pitchFamily="34" charset="0"/>
                        </a:rPr>
                        <a:t>Establish Communication Process for External UAT Status and Defect Reporting</a:t>
                      </a:r>
                    </a:p>
                  </a:txBody>
                  <a:tcPr/>
                </a:tc>
                <a:tc>
                  <a:txBody>
                    <a:bodyPr/>
                    <a:lstStyle/>
                    <a:p>
                      <a:pPr algn="ctr"/>
                      <a:r>
                        <a:rPr lang="en-US" sz="1200" dirty="0">
                          <a:latin typeface="Aptos" panose="020B0004020202020204" pitchFamily="34" charset="0"/>
                        </a:rPr>
                        <a:t>AGO UAT/AGO ITS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p>
                      <a:pPr algn="l"/>
                      <a:endParaRPr lang="en-US" sz="1200" dirty="0">
                        <a:latin typeface="Aptos" panose="020B0004020202020204" pitchFamily="34" charset="0"/>
                      </a:endParaRPr>
                    </a:p>
                  </a:txBody>
                  <a:tcPr/>
                </a:tc>
                <a:extLst>
                  <a:ext uri="{0D108BD9-81ED-4DB2-BD59-A6C34878D82A}">
                    <a16:rowId xmlns:a16="http://schemas.microsoft.com/office/drawing/2014/main" val="3714432313"/>
                  </a:ext>
                </a:extLst>
              </a:tr>
            </a:tbl>
          </a:graphicData>
        </a:graphic>
      </p:graphicFrame>
      <p:pic>
        <p:nvPicPr>
          <p:cNvPr id="12" name="Graphic 11" descr="Checkbox Checked with solid fill">
            <a:extLst>
              <a:ext uri="{FF2B5EF4-FFF2-40B4-BE49-F238E27FC236}">
                <a16:creationId xmlns:a16="http://schemas.microsoft.com/office/drawing/2014/main" id="{FEFD6208-B89C-7CDA-A3F9-A52B0A0561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222715"/>
            <a:ext cx="454372" cy="454372"/>
          </a:xfrm>
          <a:prstGeom prst="rect">
            <a:avLst/>
          </a:prstGeom>
        </p:spPr>
      </p:pic>
      <p:pic>
        <p:nvPicPr>
          <p:cNvPr id="4" name="Graphic 3" descr="Checkbox Checked with solid fill">
            <a:extLst>
              <a:ext uri="{FF2B5EF4-FFF2-40B4-BE49-F238E27FC236}">
                <a16:creationId xmlns:a16="http://schemas.microsoft.com/office/drawing/2014/main" id="{E6C0FB2A-AC45-AFA1-C26A-D6C1E1341B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623482"/>
            <a:ext cx="454372" cy="454372"/>
          </a:xfrm>
          <a:prstGeom prst="rect">
            <a:avLst/>
          </a:prstGeom>
        </p:spPr>
      </p:pic>
      <p:pic>
        <p:nvPicPr>
          <p:cNvPr id="5" name="Graphic 4" descr="Checkbox Checked with solid fill">
            <a:extLst>
              <a:ext uri="{FF2B5EF4-FFF2-40B4-BE49-F238E27FC236}">
                <a16:creationId xmlns:a16="http://schemas.microsoft.com/office/drawing/2014/main" id="{EDE69E45-293F-2CE4-CB84-D6A9038ABF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339810"/>
            <a:ext cx="454372" cy="454372"/>
          </a:xfrm>
          <a:prstGeom prst="rect">
            <a:avLst/>
          </a:prstGeom>
        </p:spPr>
      </p:pic>
      <p:pic>
        <p:nvPicPr>
          <p:cNvPr id="9" name="Graphic 8" descr="Checkbox Checked with solid fill">
            <a:extLst>
              <a:ext uri="{FF2B5EF4-FFF2-40B4-BE49-F238E27FC236}">
                <a16:creationId xmlns:a16="http://schemas.microsoft.com/office/drawing/2014/main" id="{58ADC0A5-BB0B-4C3D-A3F8-35B21E690F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3458428"/>
            <a:ext cx="454372" cy="454372"/>
          </a:xfrm>
          <a:prstGeom prst="rect">
            <a:avLst/>
          </a:prstGeom>
        </p:spPr>
      </p:pic>
      <p:pic>
        <p:nvPicPr>
          <p:cNvPr id="10" name="Graphic 9" descr="Checkbox Checked with solid fill">
            <a:extLst>
              <a:ext uri="{FF2B5EF4-FFF2-40B4-BE49-F238E27FC236}">
                <a16:creationId xmlns:a16="http://schemas.microsoft.com/office/drawing/2014/main" id="{265EA9F6-3B80-01EB-D51C-7651769ADC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4578165"/>
            <a:ext cx="454372" cy="454372"/>
          </a:xfrm>
          <a:prstGeom prst="rect">
            <a:avLst/>
          </a:prstGeom>
        </p:spPr>
      </p:pic>
      <p:pic>
        <p:nvPicPr>
          <p:cNvPr id="13" name="Graphic 12" descr="Checkbox Checked with solid fill">
            <a:extLst>
              <a:ext uri="{FF2B5EF4-FFF2-40B4-BE49-F238E27FC236}">
                <a16:creationId xmlns:a16="http://schemas.microsoft.com/office/drawing/2014/main" id="{BBA3243A-48D5-7DC9-6914-3AD2A16D4E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720129"/>
            <a:ext cx="454372" cy="454372"/>
          </a:xfrm>
          <a:prstGeom prst="rect">
            <a:avLst/>
          </a:prstGeom>
        </p:spPr>
      </p:pic>
      <p:pic>
        <p:nvPicPr>
          <p:cNvPr id="6" name="Graphic 5" descr="Checkbox Checked with solid fill">
            <a:extLst>
              <a:ext uri="{FF2B5EF4-FFF2-40B4-BE49-F238E27FC236}">
                <a16:creationId xmlns:a16="http://schemas.microsoft.com/office/drawing/2014/main" id="{78E208F7-CE85-5765-2102-40E8455661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0751" y="1987032"/>
            <a:ext cx="454372" cy="454372"/>
          </a:xfrm>
          <a:prstGeom prst="rect">
            <a:avLst/>
          </a:prstGeom>
        </p:spPr>
      </p:pic>
      <p:pic>
        <p:nvPicPr>
          <p:cNvPr id="15" name="Graphic 14" descr="Checkbox Checked with solid fill">
            <a:extLst>
              <a:ext uri="{FF2B5EF4-FFF2-40B4-BE49-F238E27FC236}">
                <a16:creationId xmlns:a16="http://schemas.microsoft.com/office/drawing/2014/main" id="{13F9A66E-1B5A-17CB-25BA-59F8E2F830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4221222"/>
            <a:ext cx="454372" cy="454372"/>
          </a:xfrm>
          <a:prstGeom prst="rect">
            <a:avLst/>
          </a:prstGeom>
        </p:spPr>
      </p:pic>
      <p:pic>
        <p:nvPicPr>
          <p:cNvPr id="8" name="Graphic 7" descr="Checkbox Checked with solid fill">
            <a:extLst>
              <a:ext uri="{FF2B5EF4-FFF2-40B4-BE49-F238E27FC236}">
                <a16:creationId xmlns:a16="http://schemas.microsoft.com/office/drawing/2014/main" id="{A47E1531-9125-9763-6B5A-4773CAB46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3072907"/>
            <a:ext cx="454372" cy="454372"/>
          </a:xfrm>
          <a:prstGeom prst="rect">
            <a:avLst/>
          </a:prstGeom>
        </p:spPr>
      </p:pic>
      <p:pic>
        <p:nvPicPr>
          <p:cNvPr id="11" name="Graphic 10" descr="Checkbox Checked with solid fill">
            <a:extLst>
              <a:ext uri="{FF2B5EF4-FFF2-40B4-BE49-F238E27FC236}">
                <a16:creationId xmlns:a16="http://schemas.microsoft.com/office/drawing/2014/main" id="{45A9EDA5-6DBA-18BE-8F29-D315794867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3833528"/>
            <a:ext cx="454372" cy="454372"/>
          </a:xfrm>
          <a:prstGeom prst="rect">
            <a:avLst/>
          </a:prstGeom>
        </p:spPr>
      </p:pic>
    </p:spTree>
    <p:extLst>
      <p:ext uri="{BB962C8B-B14F-4D97-AF65-F5344CB8AC3E}">
        <p14:creationId xmlns:p14="http://schemas.microsoft.com/office/powerpoint/2010/main" val="1993570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47DB5-9F55-A726-56A4-9BE54C7FCC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66F15-1651-1A33-EE8F-A1571936382D}"/>
              </a:ext>
            </a:extLst>
          </p:cNvPr>
          <p:cNvSpPr>
            <a:spLocks noGrp="1"/>
          </p:cNvSpPr>
          <p:nvPr>
            <p:ph type="title"/>
          </p:nvPr>
        </p:nvSpPr>
        <p:spPr>
          <a:xfrm>
            <a:off x="805265" y="1922946"/>
            <a:ext cx="7782859" cy="857250"/>
          </a:xfrm>
        </p:spPr>
        <p:txBody>
          <a:bodyPr>
            <a:normAutofit/>
          </a:bodyPr>
          <a:lstStyle/>
          <a:p>
            <a:r>
              <a:rPr lang="en-US" sz="4000" dirty="0">
                <a:latin typeface="Aptos" panose="020B0004020202020204" pitchFamily="34" charset="0"/>
              </a:rPr>
              <a:t>Comments/Questions?</a:t>
            </a:r>
          </a:p>
        </p:txBody>
      </p:sp>
    </p:spTree>
    <p:extLst>
      <p:ext uri="{BB962C8B-B14F-4D97-AF65-F5344CB8AC3E}">
        <p14:creationId xmlns:p14="http://schemas.microsoft.com/office/powerpoint/2010/main" val="2999003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879274" y="364601"/>
            <a:ext cx="5044080" cy="4680561"/>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1279921"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sz="4000"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sz="3600" b="1"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lnSpcReduction="10000"/>
          </a:bodyPr>
          <a:lstStyle/>
          <a:p>
            <a:r>
              <a:rPr lang="en-US" dirty="0">
                <a:latin typeface="Aptos" panose="020B0004020202020204" pitchFamily="34" charset="0"/>
              </a:rPr>
              <a:t>UAT Changes/Defects Update</a:t>
            </a:r>
          </a:p>
          <a:p>
            <a:r>
              <a:rPr lang="en-US" dirty="0">
                <a:latin typeface="Aptos" panose="020B0004020202020204" pitchFamily="34" charset="0"/>
              </a:rPr>
              <a:t>Schedule Review</a:t>
            </a:r>
          </a:p>
          <a:p>
            <a:r>
              <a:rPr lang="en-US" dirty="0">
                <a:latin typeface="Aptos" panose="020B0004020202020204" pitchFamily="34" charset="0"/>
              </a:rPr>
              <a:t>UAT Results Update</a:t>
            </a:r>
          </a:p>
          <a:p>
            <a:r>
              <a:rPr lang="en-US" dirty="0">
                <a:latin typeface="Aptos" panose="020B0004020202020204" pitchFamily="34" charset="0"/>
              </a:rPr>
              <a:t>Cutover Update</a:t>
            </a:r>
          </a:p>
          <a:p>
            <a:r>
              <a:rPr lang="en-US" dirty="0">
                <a:latin typeface="Aptos" panose="020B0004020202020204" pitchFamily="34" charset="0"/>
              </a:rPr>
              <a:t>Action Items Update</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17FDA-FBDE-57C1-8EE6-69B2C07D09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1541D-B2AD-78B3-26DD-49ADDEA78DE0}"/>
              </a:ext>
            </a:extLst>
          </p:cNvPr>
          <p:cNvSpPr>
            <a:spLocks noGrp="1"/>
          </p:cNvSpPr>
          <p:nvPr>
            <p:ph type="title"/>
          </p:nvPr>
        </p:nvSpPr>
        <p:spPr>
          <a:xfrm>
            <a:off x="960931" y="381753"/>
            <a:ext cx="7847511" cy="464892"/>
          </a:xfrm>
        </p:spPr>
        <p:txBody>
          <a:bodyPr anchor="ctr">
            <a:noAutofit/>
          </a:bodyPr>
          <a:lstStyle/>
          <a:p>
            <a:r>
              <a:rPr lang="en-US" sz="3400" dirty="0">
                <a:latin typeface="Aptos" panose="020B0004020202020204" pitchFamily="34" charset="0"/>
              </a:rPr>
              <a:t>TAX-AGO Interfaces</a:t>
            </a:r>
          </a:p>
        </p:txBody>
      </p:sp>
      <p:graphicFrame>
        <p:nvGraphicFramePr>
          <p:cNvPr id="6" name="Table 5">
            <a:extLst>
              <a:ext uri="{FF2B5EF4-FFF2-40B4-BE49-F238E27FC236}">
                <a16:creationId xmlns:a16="http://schemas.microsoft.com/office/drawing/2014/main" id="{4D8115B9-7FAE-15AD-44F3-5992399CD06C}"/>
              </a:ext>
            </a:extLst>
          </p:cNvPr>
          <p:cNvGraphicFramePr>
            <a:graphicFrameLocks noGrp="1"/>
          </p:cNvGraphicFramePr>
          <p:nvPr>
            <p:extLst>
              <p:ext uri="{D42A27DB-BD31-4B8C-83A1-F6EECF244321}">
                <p14:modId xmlns:p14="http://schemas.microsoft.com/office/powerpoint/2010/main" val="585290579"/>
              </p:ext>
            </p:extLst>
          </p:nvPr>
        </p:nvGraphicFramePr>
        <p:xfrm>
          <a:off x="1644072" y="1318265"/>
          <a:ext cx="6705600" cy="3443481"/>
        </p:xfrm>
        <a:graphic>
          <a:graphicData uri="http://schemas.openxmlformats.org/drawingml/2006/table">
            <a:tbl>
              <a:tblPr/>
              <a:tblGrid>
                <a:gridCol w="1467556">
                  <a:extLst>
                    <a:ext uri="{9D8B030D-6E8A-4147-A177-3AD203B41FA5}">
                      <a16:colId xmlns:a16="http://schemas.microsoft.com/office/drawing/2014/main" val="2171302858"/>
                    </a:ext>
                  </a:extLst>
                </a:gridCol>
                <a:gridCol w="1332088">
                  <a:extLst>
                    <a:ext uri="{9D8B030D-6E8A-4147-A177-3AD203B41FA5}">
                      <a16:colId xmlns:a16="http://schemas.microsoft.com/office/drawing/2014/main" val="3350886010"/>
                    </a:ext>
                  </a:extLst>
                </a:gridCol>
                <a:gridCol w="3905956">
                  <a:extLst>
                    <a:ext uri="{9D8B030D-6E8A-4147-A177-3AD203B41FA5}">
                      <a16:colId xmlns:a16="http://schemas.microsoft.com/office/drawing/2014/main" val="1122452738"/>
                    </a:ext>
                  </a:extLst>
                </a:gridCol>
              </a:tblGrid>
              <a:tr h="392295">
                <a:tc>
                  <a:txBody>
                    <a:bodyPr/>
                    <a:lstStyle/>
                    <a:p>
                      <a:pPr algn="l" fontAlgn="t"/>
                      <a:r>
                        <a:rPr lang="en-US" sz="2000" b="1" i="0" u="none" strike="noStrike" dirty="0">
                          <a:solidFill>
                            <a:srgbClr val="000000"/>
                          </a:solidFill>
                          <a:effectLst/>
                          <a:latin typeface="Avenir Next LT Pro" panose="020B0504020202020204" pitchFamily="34" charset="0"/>
                        </a:rPr>
                        <a:t>CUBS</a:t>
                      </a:r>
                    </a:p>
                  </a:txBody>
                  <a:tcPr marL="12449" marR="12449" marT="12449" marB="0">
                    <a:lnL>
                      <a:noFill/>
                    </a:lnL>
                    <a:lnR>
                      <a:noFill/>
                    </a:lnR>
                    <a:lnT>
                      <a:noFill/>
                    </a:lnT>
                    <a:lnB w="381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2000" b="1" i="0" u="none" strike="noStrike" dirty="0">
                          <a:solidFill>
                            <a:srgbClr val="000000"/>
                          </a:solidFill>
                          <a:effectLst/>
                          <a:latin typeface="Avenir Next LT Pro" panose="020B0504020202020204" pitchFamily="34" charset="0"/>
                        </a:rPr>
                        <a:t>DM</a:t>
                      </a:r>
                    </a:p>
                  </a:txBody>
                  <a:tcPr marL="12449" marR="12449" marT="12449" marB="0">
                    <a:lnL>
                      <a:noFill/>
                    </a:lnL>
                    <a:lnR>
                      <a:noFill/>
                    </a:lnR>
                    <a:lnT>
                      <a:noFill/>
                    </a:lnT>
                    <a:lnB w="381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2000" b="1" i="0" u="none" strike="noStrike" dirty="0">
                          <a:solidFill>
                            <a:srgbClr val="000000"/>
                          </a:solidFill>
                          <a:effectLst/>
                          <a:latin typeface="Avenir Next LT Pro" panose="020B0504020202020204" pitchFamily="34" charset="0"/>
                        </a:rPr>
                        <a:t>Name</a:t>
                      </a:r>
                    </a:p>
                  </a:txBody>
                  <a:tcPr marL="12449" marR="12449" marT="12449" marB="0">
                    <a:lnL>
                      <a:noFill/>
                    </a:lnL>
                    <a:lnR>
                      <a:noFill/>
                    </a:lnR>
                    <a:lnT>
                      <a:noFill/>
                    </a:lnT>
                    <a:lnB w="381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64034561"/>
                  </a:ext>
                </a:extLst>
              </a:tr>
              <a:tr h="377766">
                <a:tc>
                  <a:txBody>
                    <a:bodyPr/>
                    <a:lstStyle/>
                    <a:p>
                      <a:pPr algn="l" fontAlgn="t"/>
                      <a:r>
                        <a:rPr lang="en-US" sz="2000" b="0" i="0" u="none" strike="noStrike">
                          <a:solidFill>
                            <a:srgbClr val="000000"/>
                          </a:solidFill>
                          <a:effectLst/>
                          <a:latin typeface="Avenir Next LT Pro" panose="020B0504020202020204" pitchFamily="34" charset="0"/>
                        </a:rPr>
                        <a:t>9020</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XCI</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Cert Import</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88447554"/>
                  </a:ext>
                </a:extLst>
              </a:tr>
              <a:tr h="377766">
                <a:tc>
                  <a:txBody>
                    <a:bodyPr/>
                    <a:lstStyle/>
                    <a:p>
                      <a:pPr algn="l" fontAlgn="t"/>
                      <a:r>
                        <a:rPr lang="en-US" sz="2000" b="0" i="0" u="none" strike="noStrike">
                          <a:solidFill>
                            <a:srgbClr val="000000"/>
                          </a:solidFill>
                          <a:effectLst/>
                          <a:latin typeface="Avenir Next LT Pro" panose="020B0504020202020204" pitchFamily="34" charset="0"/>
                        </a:rPr>
                        <a:t>9011</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XFI</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Transaction Import</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0980391"/>
                  </a:ext>
                </a:extLst>
              </a:tr>
              <a:tr h="377766">
                <a:tc>
                  <a:txBody>
                    <a:bodyPr/>
                    <a:lstStyle/>
                    <a:p>
                      <a:pPr algn="l" fontAlgn="t"/>
                      <a:r>
                        <a:rPr lang="en-US" sz="2000" b="0" i="0" u="none" strike="noStrike">
                          <a:solidFill>
                            <a:srgbClr val="000000"/>
                          </a:solidFill>
                          <a:effectLst/>
                          <a:latin typeface="Avenir Next LT Pro" panose="020B0504020202020204" pitchFamily="34" charset="0"/>
                        </a:rPr>
                        <a:t>9407.40</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XDI</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dirty="0" err="1">
                          <a:solidFill>
                            <a:srgbClr val="000000"/>
                          </a:solidFill>
                          <a:effectLst/>
                          <a:latin typeface="Avenir Next LT Pro" panose="020B0504020202020204" pitchFamily="34" charset="0"/>
                        </a:rPr>
                        <a:t>Decert</a:t>
                      </a:r>
                      <a:r>
                        <a:rPr lang="en-US" sz="2000" b="0" i="0" u="none" strike="noStrike" dirty="0">
                          <a:solidFill>
                            <a:srgbClr val="000000"/>
                          </a:solidFill>
                          <a:effectLst/>
                          <a:latin typeface="Avenir Next LT Pro" panose="020B0504020202020204" pitchFamily="34" charset="0"/>
                        </a:rPr>
                        <a:t> Import</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0213486"/>
                  </a:ext>
                </a:extLst>
              </a:tr>
              <a:tr h="377766">
                <a:tc>
                  <a:txBody>
                    <a:bodyPr/>
                    <a:lstStyle/>
                    <a:p>
                      <a:pPr algn="l" fontAlgn="t"/>
                      <a:r>
                        <a:rPr lang="en-US" sz="2000" b="0" i="0" u="none" strike="noStrike">
                          <a:solidFill>
                            <a:srgbClr val="000000"/>
                          </a:solidFill>
                          <a:effectLst/>
                          <a:latin typeface="Avenir Next LT Pro" panose="020B0504020202020204" pitchFamily="34" charset="0"/>
                        </a:rPr>
                        <a:t>9011.40</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XNI</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NonFinancial Import</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4185734"/>
                  </a:ext>
                </a:extLst>
              </a:tr>
              <a:tr h="392295">
                <a:tc>
                  <a:txBody>
                    <a:bodyPr/>
                    <a:lstStyle/>
                    <a:p>
                      <a:pPr algn="l" fontAlgn="t"/>
                      <a:r>
                        <a:rPr lang="en-US" sz="2000" b="0" i="0" u="none" strike="noStrike" dirty="0">
                          <a:solidFill>
                            <a:srgbClr val="000000"/>
                          </a:solidFill>
                          <a:effectLst/>
                          <a:latin typeface="Avenir Next LT Pro" panose="020B0504020202020204" pitchFamily="34" charset="0"/>
                        </a:rPr>
                        <a:t>9008</a:t>
                      </a:r>
                    </a:p>
                  </a:txBody>
                  <a:tcPr marL="12449" marR="12449" marT="12449" marB="0">
                    <a:lnL>
                      <a:noFill/>
                    </a:lnL>
                    <a:lnR>
                      <a:noFill/>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XAI</a:t>
                      </a:r>
                    </a:p>
                  </a:txBody>
                  <a:tcPr marL="12449" marR="12449" marT="12449" marB="0">
                    <a:lnL>
                      <a:noFill/>
                    </a:lnL>
                    <a:lnR>
                      <a:noFill/>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Address Update Import</a:t>
                      </a:r>
                    </a:p>
                  </a:txBody>
                  <a:tcPr marL="12449" marR="12449" marT="12449" marB="0">
                    <a:lnL>
                      <a:noFill/>
                    </a:lnL>
                    <a:lnR>
                      <a:noFill/>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3127761"/>
                  </a:ext>
                </a:extLst>
              </a:tr>
              <a:tr h="377766">
                <a:tc>
                  <a:txBody>
                    <a:bodyPr/>
                    <a:lstStyle/>
                    <a:p>
                      <a:pPr algn="l" fontAlgn="t"/>
                      <a:r>
                        <a:rPr lang="en-US" sz="2000" b="0" i="0" u="none" strike="noStrike">
                          <a:solidFill>
                            <a:srgbClr val="000000"/>
                          </a:solidFill>
                          <a:effectLst/>
                          <a:latin typeface="Avenir Next LT Pro" panose="020B0504020202020204" pitchFamily="34" charset="0"/>
                        </a:rPr>
                        <a:t>8050.98</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XADO</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Active Data Outbound</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0901617"/>
                  </a:ext>
                </a:extLst>
              </a:tr>
              <a:tr h="377766">
                <a:tc>
                  <a:txBody>
                    <a:bodyPr/>
                    <a:lstStyle/>
                    <a:p>
                      <a:pPr algn="l" fontAlgn="t"/>
                      <a:r>
                        <a:rPr lang="en-US" sz="2000" b="0" i="0" u="none" strike="noStrike">
                          <a:solidFill>
                            <a:srgbClr val="000000"/>
                          </a:solidFill>
                          <a:effectLst/>
                          <a:latin typeface="Avenir Next LT Pro" panose="020B0504020202020204" pitchFamily="34" charset="0"/>
                        </a:rPr>
                        <a:t>8050</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XFO</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Transaction Outbound</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9766367"/>
                  </a:ext>
                </a:extLst>
              </a:tr>
              <a:tr h="392295">
                <a:tc>
                  <a:txBody>
                    <a:bodyPr/>
                    <a:lstStyle/>
                    <a:p>
                      <a:pPr algn="l" fontAlgn="t"/>
                      <a:r>
                        <a:rPr lang="en-US" sz="2000" b="0" i="0" u="none" strike="noStrike">
                          <a:solidFill>
                            <a:srgbClr val="000000"/>
                          </a:solidFill>
                          <a:effectLst/>
                          <a:latin typeface="Avenir Next LT Pro" panose="020B0504020202020204" pitchFamily="34" charset="0"/>
                        </a:rPr>
                        <a:t>8050.40</a:t>
                      </a:r>
                    </a:p>
                  </a:txBody>
                  <a:tcPr marL="12449" marR="12449" marT="12449" marB="0">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XNFO</a:t>
                      </a:r>
                    </a:p>
                  </a:txBody>
                  <a:tcPr marL="12449" marR="12449" marT="12449" marB="0">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Non-Financial Outbound</a:t>
                      </a:r>
                    </a:p>
                  </a:txBody>
                  <a:tcPr marL="12449" marR="12449" marT="12449" marB="0">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8492045"/>
                  </a:ext>
                </a:extLst>
              </a:tr>
            </a:tbl>
          </a:graphicData>
        </a:graphic>
      </p:graphicFrame>
    </p:spTree>
    <p:extLst>
      <p:ext uri="{BB962C8B-B14F-4D97-AF65-F5344CB8AC3E}">
        <p14:creationId xmlns:p14="http://schemas.microsoft.com/office/powerpoint/2010/main" val="3478428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4750A-0B1B-21AB-C214-DDE5C97ED52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4F90C51-46F8-98F1-0B3A-6B15B7AC5D58}"/>
              </a:ext>
            </a:extLst>
          </p:cNvPr>
          <p:cNvSpPr txBox="1">
            <a:spLocks/>
          </p:cNvSpPr>
          <p:nvPr/>
        </p:nvSpPr>
        <p:spPr>
          <a:xfrm>
            <a:off x="994574" y="89218"/>
            <a:ext cx="7847511" cy="45528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dirty="0">
                <a:latin typeface="Aptos" panose="020B0004020202020204" pitchFamily="34" charset="0"/>
              </a:rPr>
              <a:t>User Acceptance Testing – Changes</a:t>
            </a:r>
          </a:p>
        </p:txBody>
      </p:sp>
      <p:graphicFrame>
        <p:nvGraphicFramePr>
          <p:cNvPr id="6" name="Table 5">
            <a:extLst>
              <a:ext uri="{FF2B5EF4-FFF2-40B4-BE49-F238E27FC236}">
                <a16:creationId xmlns:a16="http://schemas.microsoft.com/office/drawing/2014/main" id="{4EEAA0C4-E4F5-E480-4CFF-C4B79668A876}"/>
              </a:ext>
            </a:extLst>
          </p:cNvPr>
          <p:cNvGraphicFramePr>
            <a:graphicFrameLocks noGrp="1"/>
          </p:cNvGraphicFramePr>
          <p:nvPr>
            <p:extLst>
              <p:ext uri="{D42A27DB-BD31-4B8C-83A1-F6EECF244321}">
                <p14:modId xmlns:p14="http://schemas.microsoft.com/office/powerpoint/2010/main" val="3875621128"/>
              </p:ext>
            </p:extLst>
          </p:nvPr>
        </p:nvGraphicFramePr>
        <p:xfrm>
          <a:off x="767166" y="593730"/>
          <a:ext cx="8302329" cy="4497242"/>
        </p:xfrm>
        <a:graphic>
          <a:graphicData uri="http://schemas.openxmlformats.org/drawingml/2006/table">
            <a:tbl>
              <a:tblPr firstRow="1" bandRow="1">
                <a:tableStyleId>{9D7B26C5-4107-4FEC-AEDC-1716B250A1EF}</a:tableStyleId>
              </a:tblPr>
              <a:tblGrid>
                <a:gridCol w="470507">
                  <a:extLst>
                    <a:ext uri="{9D8B030D-6E8A-4147-A177-3AD203B41FA5}">
                      <a16:colId xmlns:a16="http://schemas.microsoft.com/office/drawing/2014/main" val="4221470706"/>
                    </a:ext>
                  </a:extLst>
                </a:gridCol>
                <a:gridCol w="849745">
                  <a:extLst>
                    <a:ext uri="{9D8B030D-6E8A-4147-A177-3AD203B41FA5}">
                      <a16:colId xmlns:a16="http://schemas.microsoft.com/office/drawing/2014/main" val="3245736542"/>
                    </a:ext>
                  </a:extLst>
                </a:gridCol>
                <a:gridCol w="2004291">
                  <a:extLst>
                    <a:ext uri="{9D8B030D-6E8A-4147-A177-3AD203B41FA5}">
                      <a16:colId xmlns:a16="http://schemas.microsoft.com/office/drawing/2014/main" val="2822108424"/>
                    </a:ext>
                  </a:extLst>
                </a:gridCol>
                <a:gridCol w="4977786">
                  <a:extLst>
                    <a:ext uri="{9D8B030D-6E8A-4147-A177-3AD203B41FA5}">
                      <a16:colId xmlns:a16="http://schemas.microsoft.com/office/drawing/2014/main" val="2914276219"/>
                    </a:ext>
                  </a:extLst>
                </a:gridCol>
              </a:tblGrid>
              <a:tr h="237662">
                <a:tc>
                  <a:txBody>
                    <a:bodyPr/>
                    <a:lstStyle/>
                    <a:p>
                      <a:r>
                        <a:rPr lang="en-US" sz="900" dirty="0"/>
                        <a:t>ID</a:t>
                      </a:r>
                    </a:p>
                  </a:txBody>
                  <a:tcPr/>
                </a:tc>
                <a:tc>
                  <a:txBody>
                    <a:bodyPr/>
                    <a:lstStyle/>
                    <a:p>
                      <a:r>
                        <a:rPr lang="en-US" sz="900" dirty="0"/>
                        <a:t>Test Case</a:t>
                      </a:r>
                    </a:p>
                  </a:txBody>
                  <a:tcPr/>
                </a:tc>
                <a:tc>
                  <a:txBody>
                    <a:bodyPr/>
                    <a:lstStyle/>
                    <a:p>
                      <a:r>
                        <a:rPr lang="en-US" sz="900" dirty="0"/>
                        <a:t>Name</a:t>
                      </a:r>
                    </a:p>
                  </a:txBody>
                  <a:tcPr/>
                </a:tc>
                <a:tc>
                  <a:txBody>
                    <a:bodyPr/>
                    <a:lstStyle/>
                    <a:p>
                      <a:r>
                        <a:rPr lang="en-US" sz="900" dirty="0"/>
                        <a:t>Update</a:t>
                      </a:r>
                    </a:p>
                  </a:txBody>
                  <a:tcPr/>
                </a:tc>
                <a:extLst>
                  <a:ext uri="{0D108BD9-81ED-4DB2-BD59-A6C34878D82A}">
                    <a16:rowId xmlns:a16="http://schemas.microsoft.com/office/drawing/2014/main" val="3604280417"/>
                  </a:ext>
                </a:extLst>
              </a:tr>
              <a:tr h="370840">
                <a:tc>
                  <a:txBody>
                    <a:bodyPr/>
                    <a:lstStyle/>
                    <a:p>
                      <a:pPr marL="0" algn="l" defTabSz="457200" rtl="0" eaLnBrk="1" fontAlgn="t" latinLnBrk="0" hangingPunct="1"/>
                      <a:r>
                        <a:rPr lang="en-US" sz="1050" kern="1200">
                          <a:solidFill>
                            <a:schemeClr val="tx1"/>
                          </a:solidFill>
                        </a:rPr>
                        <a:t>60017</a:t>
                      </a:r>
                      <a:endParaRPr lang="en-US" sz="1050" kern="1200">
                        <a:solidFill>
                          <a:schemeClr val="tx1"/>
                        </a:solidFill>
                        <a:latin typeface="+mn-lt"/>
                        <a:ea typeface="+mn-ea"/>
                        <a:cs typeface="+mn-cs"/>
                      </a:endParaRPr>
                    </a:p>
                  </a:txBody>
                  <a:tcPr marL="7620" marR="7620" marT="7620" marB="0"/>
                </a:tc>
                <a:tc>
                  <a:txBody>
                    <a:bodyPr/>
                    <a:lstStyle/>
                    <a:p>
                      <a:pPr marL="0" algn="l" defTabSz="457200" rtl="0" eaLnBrk="1" fontAlgn="t" latinLnBrk="0" hangingPunct="1"/>
                      <a:r>
                        <a:rPr lang="en-US" sz="1050" kern="1200" dirty="0">
                          <a:solidFill>
                            <a:schemeClr val="tx1"/>
                          </a:solidFill>
                        </a:rPr>
                        <a:t> </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Payment Error File – ETL rejects entire file</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Reversing file-level reject decision and making Type-Application failures be record-level rejects</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731768813"/>
                  </a:ext>
                </a:extLst>
              </a:tr>
              <a:tr h="370840">
                <a:tc>
                  <a:txBody>
                    <a:bodyPr/>
                    <a:lstStyle/>
                    <a:p>
                      <a:pPr marL="0" algn="l" defTabSz="457200" rtl="0" eaLnBrk="1" fontAlgn="t" latinLnBrk="0" hangingPunct="1"/>
                      <a:r>
                        <a:rPr lang="en-US" sz="1050" kern="1200">
                          <a:solidFill>
                            <a:schemeClr val="tx1"/>
                          </a:solidFill>
                        </a:rPr>
                        <a:t>62017</a:t>
                      </a:r>
                      <a:endParaRPr lang="en-US" sz="1050" kern="1200">
                        <a:solidFill>
                          <a:schemeClr val="tx1"/>
                        </a:solidFill>
                        <a:latin typeface="+mn-lt"/>
                        <a:ea typeface="+mn-ea"/>
                        <a:cs typeface="+mn-cs"/>
                      </a:endParaRPr>
                    </a:p>
                  </a:txBody>
                  <a:tcPr marL="7620" marR="7620" marT="7620" marB="0"/>
                </a:tc>
                <a:tc>
                  <a:txBody>
                    <a:bodyPr/>
                    <a:lstStyle/>
                    <a:p>
                      <a:pPr marL="0" algn="l" defTabSz="457200" rtl="0" eaLnBrk="1" fontAlgn="t" latinLnBrk="0" hangingPunct="1"/>
                      <a:r>
                        <a:rPr lang="en-US" sz="1050" kern="1200" dirty="0">
                          <a:solidFill>
                            <a:schemeClr val="tx1"/>
                          </a:solidFill>
                        </a:rPr>
                        <a:t>EXXCI_0056</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Abatement Letter Deny sent off historical data in XCI</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When abatement approvals/denials come in on the XNI, a letter is triggered to be sent. Using this same field with historical information provided in the XCI was also triggering this letter. Change being made to exclude Y/N informational fields in XCI from triggering letter.</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846026796"/>
                  </a:ext>
                </a:extLst>
              </a:tr>
              <a:tr h="370840">
                <a:tc>
                  <a:txBody>
                    <a:bodyPr/>
                    <a:lstStyle/>
                    <a:p>
                      <a:pPr marL="0" algn="l" defTabSz="457200" rtl="0" eaLnBrk="1" fontAlgn="t" latinLnBrk="0" hangingPunct="1"/>
                      <a:r>
                        <a:rPr lang="en-US" sz="1050" kern="1200">
                          <a:solidFill>
                            <a:schemeClr val="tx1"/>
                          </a:solidFill>
                        </a:rPr>
                        <a:t>62052</a:t>
                      </a:r>
                      <a:endParaRPr lang="en-US" sz="1050" kern="1200">
                        <a:solidFill>
                          <a:schemeClr val="tx1"/>
                        </a:solidFill>
                        <a:latin typeface="+mn-lt"/>
                        <a:ea typeface="+mn-ea"/>
                        <a:cs typeface="+mn-cs"/>
                      </a:endParaRPr>
                    </a:p>
                  </a:txBody>
                  <a:tcPr marL="7620" marR="7620" marT="7620" marB="0"/>
                </a:tc>
                <a:tc>
                  <a:txBody>
                    <a:bodyPr/>
                    <a:lstStyle/>
                    <a:p>
                      <a:pPr marL="0" algn="l" defTabSz="457200" rtl="0" eaLnBrk="1" fontAlgn="t" latinLnBrk="0" hangingPunct="1"/>
                      <a:r>
                        <a:rPr lang="en-US" sz="1050" kern="1200" dirty="0">
                          <a:solidFill>
                            <a:schemeClr val="tx1"/>
                          </a:solidFill>
                        </a:rPr>
                        <a:t>EXFP_0043; EXXFI_0001, 0012, 0013, 0014, 0019 </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Changes to TrueUp – Payment not applied in DM due to overpayment</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TrueUp call was getting live account balance, but DM account doesn’t reflect this current balance until interest accrues or payment posts. TrueUp adding an additional call to add a tag on accounts expecting payments so that DM can post the accrued interest/fees and prevent this balance discrepancy</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1340292576"/>
                  </a:ext>
                </a:extLst>
              </a:tr>
              <a:tr h="370840">
                <a:tc>
                  <a:txBody>
                    <a:bodyPr/>
                    <a:lstStyle/>
                    <a:p>
                      <a:pPr marL="0" marR="0" lvl="0" indent="0" algn="l" defTabSz="457200" rtl="0" eaLnBrk="1" fontAlgn="t" latinLnBrk="0" hangingPunct="1">
                        <a:lnSpc>
                          <a:spcPct val="100000"/>
                        </a:lnSpc>
                        <a:spcBef>
                          <a:spcPts val="0"/>
                        </a:spcBef>
                        <a:spcAft>
                          <a:spcPts val="0"/>
                        </a:spcAft>
                        <a:buClrTx/>
                        <a:buSzTx/>
                        <a:buFontTx/>
                        <a:buNone/>
                        <a:tabLst/>
                        <a:defRPr/>
                      </a:pPr>
                      <a:r>
                        <a:rPr lang="en-US" sz="1050" kern="1200" dirty="0">
                          <a:solidFill>
                            <a:schemeClr val="tx1"/>
                          </a:solidFill>
                        </a:rPr>
                        <a:t>62053</a:t>
                      </a:r>
                    </a:p>
                    <a:p>
                      <a:pPr marL="0" algn="l" defTabSz="457200" rtl="0" eaLnBrk="1" fontAlgn="t" latinLnBrk="0" hangingPunct="1"/>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fontAlgn="t" latinLnBrk="0" hangingPunct="1"/>
                      <a:r>
                        <a:rPr lang="en-US" sz="1050" kern="1200" dirty="0">
                          <a:solidFill>
                            <a:schemeClr val="tx1"/>
                          </a:solidFill>
                        </a:rPr>
                        <a:t>EXFP_0020</a:t>
                      </a:r>
                    </a:p>
                    <a:p>
                      <a:pPr marL="0" marR="0" lvl="0" indent="0" algn="l" defTabSz="457200" rtl="0" eaLnBrk="1" fontAlgn="t" latinLnBrk="0" hangingPunct="1">
                        <a:lnSpc>
                          <a:spcPct val="100000"/>
                        </a:lnSpc>
                        <a:spcBef>
                          <a:spcPts val="0"/>
                        </a:spcBef>
                        <a:spcAft>
                          <a:spcPts val="0"/>
                        </a:spcAft>
                        <a:buClrTx/>
                        <a:buSzTx/>
                        <a:buFontTx/>
                        <a:buNone/>
                        <a:tabLst/>
                        <a:defRPr/>
                      </a:pPr>
                      <a:r>
                        <a:rPr lang="en-US" sz="1050" kern="1200" dirty="0">
                          <a:solidFill>
                            <a:schemeClr val="tx1"/>
                          </a:solidFill>
                        </a:rPr>
                        <a:t>EXFP_0019</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Payment CSV needs DM Transaction ID</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Adding unique DM payment identifier to invoice payment details</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3781608248"/>
                  </a:ext>
                </a:extLst>
              </a:tr>
              <a:tr h="370840">
                <a:tc>
                  <a:txBody>
                    <a:bodyPr/>
                    <a:lstStyle/>
                    <a:p>
                      <a:pPr marL="0" algn="l" defTabSz="457200" rtl="0" eaLnBrk="1" fontAlgn="t" latinLnBrk="0" hangingPunct="1"/>
                      <a:r>
                        <a:rPr lang="en-US" sz="1050" kern="1200" dirty="0">
                          <a:solidFill>
                            <a:schemeClr val="tx1"/>
                          </a:solidFill>
                        </a:rPr>
                        <a:t>62086</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fontAlgn="t" latinLnBrk="0" hangingPunct="1"/>
                      <a:r>
                        <a:rPr lang="en-US" sz="1050" kern="1200" dirty="0">
                          <a:solidFill>
                            <a:schemeClr val="tx1"/>
                          </a:solidFill>
                        </a:rPr>
                        <a:t>EXXCI_0025</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XCI File Load Failure – Lien Demo UDP &amp; Foreign State Code</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A MEX state ID was causing an error because the lien address information field is limited to 2 characters. Since out-of-state liens are filed in Franklin county, we are changing the non-US state fields to map to OH for lien addresses (MEX to remain on debtor address)</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279365418"/>
                  </a:ext>
                </a:extLst>
              </a:tr>
              <a:tr h="370840">
                <a:tc>
                  <a:txBody>
                    <a:bodyPr/>
                    <a:lstStyle/>
                    <a:p>
                      <a:pPr marL="0" algn="l" defTabSz="457200" rtl="0" eaLnBrk="1" fontAlgn="t" latinLnBrk="0" hangingPunct="1"/>
                      <a:r>
                        <a:rPr lang="en-US" sz="1050" kern="1200" dirty="0">
                          <a:solidFill>
                            <a:schemeClr val="tx1"/>
                          </a:solidFill>
                        </a:rPr>
                        <a:t>62088/63058</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fontAlgn="t" latinLnBrk="0" hangingPunct="1"/>
                      <a:r>
                        <a:rPr lang="en-US" sz="1050" kern="1200" dirty="0">
                          <a:solidFill>
                            <a:schemeClr val="tx1"/>
                          </a:solidFill>
                        </a:rPr>
                        <a:t>EXXFO_0001</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Assessment Errored out and did not process in ODT system (Negative Payments); Removal of Overpayments and </a:t>
                      </a:r>
                      <a:r>
                        <a:rPr lang="en-US" sz="1050" kern="1200" dirty="0" err="1">
                          <a:solidFill>
                            <a:schemeClr val="tx1"/>
                          </a:solidFill>
                        </a:rPr>
                        <a:t>Autorefunds</a:t>
                      </a:r>
                      <a:r>
                        <a:rPr lang="en-US" sz="1050" kern="1200" dirty="0">
                          <a:solidFill>
                            <a:schemeClr val="tx1"/>
                          </a:solidFill>
                        </a:rPr>
                        <a:t> reporting from XFO</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Initially, the error was caused by a debtor refund being reported in the XFO. We have submitted a change to exclude this transaction type from being in our outbound file &amp; we have excluded amounts posting to the OVP bucket. In the case that negative payments should still need to be used as a workaround, ODT can accept those and error out to a Work Item.</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3271231025"/>
                  </a:ext>
                </a:extLst>
              </a:tr>
              <a:tr h="370840">
                <a:tc>
                  <a:txBody>
                    <a:bodyPr/>
                    <a:lstStyle/>
                    <a:p>
                      <a:pPr marL="0" algn="l" defTabSz="457200" rtl="0" eaLnBrk="1" fontAlgn="t" latinLnBrk="0" hangingPunct="1"/>
                      <a:r>
                        <a:rPr lang="en-US" sz="1050" kern="1200" dirty="0">
                          <a:solidFill>
                            <a:schemeClr val="tx1"/>
                          </a:solidFill>
                        </a:rPr>
                        <a:t>62117</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fontAlgn="t" latinLnBrk="0" hangingPunct="1"/>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Number of records sent in XADO does not match accounts in ODT active system</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It appeared AGO had balances on about 1 million accounts that ODT had no remaining balance for. We are changing this interface to report account current balance, instead of account original balance.</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1217598781"/>
                  </a:ext>
                </a:extLst>
              </a:tr>
            </a:tbl>
          </a:graphicData>
        </a:graphic>
      </p:graphicFrame>
      <p:sp>
        <p:nvSpPr>
          <p:cNvPr id="7" name="Rectangle: Rounded Corners 6">
            <a:extLst>
              <a:ext uri="{FF2B5EF4-FFF2-40B4-BE49-F238E27FC236}">
                <a16:creationId xmlns:a16="http://schemas.microsoft.com/office/drawing/2014/main" id="{A168D420-8085-9041-F53C-7CB8BD124CEE}"/>
              </a:ext>
            </a:extLst>
          </p:cNvPr>
          <p:cNvSpPr/>
          <p:nvPr/>
        </p:nvSpPr>
        <p:spPr>
          <a:xfrm>
            <a:off x="4165601" y="831395"/>
            <a:ext cx="4879160" cy="3996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8" name="Rectangle: Rounded Corners 7">
            <a:extLst>
              <a:ext uri="{FF2B5EF4-FFF2-40B4-BE49-F238E27FC236}">
                <a16:creationId xmlns:a16="http://schemas.microsoft.com/office/drawing/2014/main" id="{F0A92C87-EBBA-37AF-A751-9A0CCA5234AA}"/>
              </a:ext>
            </a:extLst>
          </p:cNvPr>
          <p:cNvSpPr/>
          <p:nvPr/>
        </p:nvSpPr>
        <p:spPr>
          <a:xfrm>
            <a:off x="4165596" y="1257522"/>
            <a:ext cx="4879163" cy="65816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9" name="Rectangle: Rounded Corners 8">
            <a:extLst>
              <a:ext uri="{FF2B5EF4-FFF2-40B4-BE49-F238E27FC236}">
                <a16:creationId xmlns:a16="http://schemas.microsoft.com/office/drawing/2014/main" id="{8C6D6438-AB21-395F-E77E-1C713E14043C}"/>
              </a:ext>
            </a:extLst>
          </p:cNvPr>
          <p:cNvSpPr/>
          <p:nvPr/>
        </p:nvSpPr>
        <p:spPr>
          <a:xfrm>
            <a:off x="4165596" y="3074754"/>
            <a:ext cx="4879160" cy="54590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10" name="Rectangle: Rounded Corners 9">
            <a:extLst>
              <a:ext uri="{FF2B5EF4-FFF2-40B4-BE49-F238E27FC236}">
                <a16:creationId xmlns:a16="http://schemas.microsoft.com/office/drawing/2014/main" id="{E99F1673-BD11-6EDB-59F8-EC21947C7C19}"/>
              </a:ext>
            </a:extLst>
          </p:cNvPr>
          <p:cNvSpPr/>
          <p:nvPr/>
        </p:nvSpPr>
        <p:spPr>
          <a:xfrm>
            <a:off x="4165596" y="1942185"/>
            <a:ext cx="4879160" cy="69294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a:t>Retesting</a:t>
            </a:r>
          </a:p>
        </p:txBody>
      </p:sp>
      <p:sp>
        <p:nvSpPr>
          <p:cNvPr id="2" name="Rectangle: Rounded Corners 1">
            <a:extLst>
              <a:ext uri="{FF2B5EF4-FFF2-40B4-BE49-F238E27FC236}">
                <a16:creationId xmlns:a16="http://schemas.microsoft.com/office/drawing/2014/main" id="{A37D343D-F31D-DDA0-2A2B-C349DABC4DF4}"/>
              </a:ext>
            </a:extLst>
          </p:cNvPr>
          <p:cNvSpPr/>
          <p:nvPr/>
        </p:nvSpPr>
        <p:spPr>
          <a:xfrm>
            <a:off x="4165596" y="3660650"/>
            <a:ext cx="4879160" cy="82630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3" name="Rectangle: Rounded Corners 2">
            <a:extLst>
              <a:ext uri="{FF2B5EF4-FFF2-40B4-BE49-F238E27FC236}">
                <a16:creationId xmlns:a16="http://schemas.microsoft.com/office/drawing/2014/main" id="{E0DD7A3A-62CD-EE11-AE94-42194CD78B98}"/>
              </a:ext>
            </a:extLst>
          </p:cNvPr>
          <p:cNvSpPr/>
          <p:nvPr/>
        </p:nvSpPr>
        <p:spPr>
          <a:xfrm>
            <a:off x="4165596" y="2635133"/>
            <a:ext cx="4879160" cy="4196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4" name="Rectangle: Rounded Corners 3">
            <a:extLst>
              <a:ext uri="{FF2B5EF4-FFF2-40B4-BE49-F238E27FC236}">
                <a16:creationId xmlns:a16="http://schemas.microsoft.com/office/drawing/2014/main" id="{BE3C68C2-6E51-D16C-E0A3-186E5D30D730}"/>
              </a:ext>
            </a:extLst>
          </p:cNvPr>
          <p:cNvSpPr/>
          <p:nvPr/>
        </p:nvSpPr>
        <p:spPr>
          <a:xfrm>
            <a:off x="4165593" y="4521187"/>
            <a:ext cx="4879163" cy="569786"/>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a:t>Retesting</a:t>
            </a:r>
          </a:p>
        </p:txBody>
      </p:sp>
    </p:spTree>
    <p:extLst>
      <p:ext uri="{BB962C8B-B14F-4D97-AF65-F5344CB8AC3E}">
        <p14:creationId xmlns:p14="http://schemas.microsoft.com/office/powerpoint/2010/main" val="3033230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459D1-7815-D357-6613-8D3A5C671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CD3509-0623-DFBE-1926-2FFE731EC4DA}"/>
              </a:ext>
            </a:extLst>
          </p:cNvPr>
          <p:cNvSpPr>
            <a:spLocks noGrp="1"/>
          </p:cNvSpPr>
          <p:nvPr>
            <p:ph type="title"/>
          </p:nvPr>
        </p:nvSpPr>
        <p:spPr>
          <a:xfrm>
            <a:off x="899973" y="157200"/>
            <a:ext cx="7847511" cy="464892"/>
          </a:xfrm>
        </p:spPr>
        <p:txBody>
          <a:bodyPr anchor="ctr">
            <a:noAutofit/>
          </a:bodyPr>
          <a:lstStyle/>
          <a:p>
            <a:r>
              <a:rPr lang="en-US" sz="3000" dirty="0">
                <a:latin typeface="Aptos" panose="020B0004020202020204" pitchFamily="34" charset="0"/>
              </a:rPr>
              <a:t>User Acceptance Testing – Defects</a:t>
            </a:r>
          </a:p>
        </p:txBody>
      </p:sp>
      <p:graphicFrame>
        <p:nvGraphicFramePr>
          <p:cNvPr id="3" name="Table 2">
            <a:extLst>
              <a:ext uri="{FF2B5EF4-FFF2-40B4-BE49-F238E27FC236}">
                <a16:creationId xmlns:a16="http://schemas.microsoft.com/office/drawing/2014/main" id="{ACAEA74D-3D1C-7872-774F-5FC95A424890}"/>
              </a:ext>
            </a:extLst>
          </p:cNvPr>
          <p:cNvGraphicFramePr>
            <a:graphicFrameLocks noGrp="1"/>
          </p:cNvGraphicFramePr>
          <p:nvPr>
            <p:extLst>
              <p:ext uri="{D42A27DB-BD31-4B8C-83A1-F6EECF244321}">
                <p14:modId xmlns:p14="http://schemas.microsoft.com/office/powerpoint/2010/main" val="2282177396"/>
              </p:ext>
            </p:extLst>
          </p:nvPr>
        </p:nvGraphicFramePr>
        <p:xfrm>
          <a:off x="826956" y="749612"/>
          <a:ext cx="8137160" cy="3556000"/>
        </p:xfrm>
        <a:graphic>
          <a:graphicData uri="http://schemas.openxmlformats.org/drawingml/2006/table">
            <a:tbl>
              <a:tblPr firstRow="1" bandRow="1">
                <a:tableStyleId>{C083E6E3-FA7D-4D7B-A595-EF9225AFEA82}</a:tableStyleId>
              </a:tblPr>
              <a:tblGrid>
                <a:gridCol w="669951">
                  <a:extLst>
                    <a:ext uri="{9D8B030D-6E8A-4147-A177-3AD203B41FA5}">
                      <a16:colId xmlns:a16="http://schemas.microsoft.com/office/drawing/2014/main" val="4221470706"/>
                    </a:ext>
                  </a:extLst>
                </a:gridCol>
                <a:gridCol w="1036320">
                  <a:extLst>
                    <a:ext uri="{9D8B030D-6E8A-4147-A177-3AD203B41FA5}">
                      <a16:colId xmlns:a16="http://schemas.microsoft.com/office/drawing/2014/main" val="3245736542"/>
                    </a:ext>
                  </a:extLst>
                </a:gridCol>
                <a:gridCol w="3163146">
                  <a:extLst>
                    <a:ext uri="{9D8B030D-6E8A-4147-A177-3AD203B41FA5}">
                      <a16:colId xmlns:a16="http://schemas.microsoft.com/office/drawing/2014/main" val="2822108424"/>
                    </a:ext>
                  </a:extLst>
                </a:gridCol>
                <a:gridCol w="3267743">
                  <a:extLst>
                    <a:ext uri="{9D8B030D-6E8A-4147-A177-3AD203B41FA5}">
                      <a16:colId xmlns:a16="http://schemas.microsoft.com/office/drawing/2014/main" val="2914276219"/>
                    </a:ext>
                  </a:extLst>
                </a:gridCol>
              </a:tblGrid>
              <a:tr h="293481">
                <a:tc>
                  <a:txBody>
                    <a:bodyPr/>
                    <a:lstStyle/>
                    <a:p>
                      <a:r>
                        <a:rPr lang="en-US" sz="1200" dirty="0">
                          <a:latin typeface="Aptos" panose="020B0004020202020204" pitchFamily="34" charset="0"/>
                        </a:rPr>
                        <a:t>AGO ID</a:t>
                      </a:r>
                    </a:p>
                  </a:txBody>
                  <a:tcPr/>
                </a:tc>
                <a:tc>
                  <a:txBody>
                    <a:bodyPr/>
                    <a:lstStyle/>
                    <a:p>
                      <a:r>
                        <a:rPr lang="en-US" sz="1200" dirty="0">
                          <a:latin typeface="Aptos" panose="020B0004020202020204" pitchFamily="34" charset="0"/>
                        </a:rPr>
                        <a:t>Test Case ID</a:t>
                      </a:r>
                    </a:p>
                  </a:txBody>
                  <a:tcPr/>
                </a:tc>
                <a:tc>
                  <a:txBody>
                    <a:bodyPr/>
                    <a:lstStyle/>
                    <a:p>
                      <a:r>
                        <a:rPr lang="en-US" sz="1200" dirty="0">
                          <a:latin typeface="Aptos" panose="020B0004020202020204" pitchFamily="34" charset="0"/>
                        </a:rPr>
                        <a:t>Name</a:t>
                      </a:r>
                    </a:p>
                  </a:txBody>
                  <a:tcPr/>
                </a:tc>
                <a:tc>
                  <a:txBody>
                    <a:bodyPr/>
                    <a:lstStyle/>
                    <a:p>
                      <a:r>
                        <a:rPr lang="en-US" sz="1200" dirty="0">
                          <a:latin typeface="Aptos" panose="020B0004020202020204" pitchFamily="34" charset="0"/>
                        </a:rPr>
                        <a:t>Notes</a:t>
                      </a:r>
                    </a:p>
                  </a:txBody>
                  <a:tcPr/>
                </a:tc>
                <a:extLst>
                  <a:ext uri="{0D108BD9-81ED-4DB2-BD59-A6C34878D82A}">
                    <a16:rowId xmlns:a16="http://schemas.microsoft.com/office/drawing/2014/main" val="3604280417"/>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60051</a:t>
                      </a:r>
                    </a:p>
                  </a:txBody>
                  <a:tcPr marL="7620" marR="7620" marT="7620" marB="0"/>
                </a:tc>
                <a:tc>
                  <a:txBody>
                    <a:bodyPr/>
                    <a:lstStyle/>
                    <a:p>
                      <a:pPr marL="0" algn="l" defTabSz="457200" rtl="0" eaLnBrk="1" fontAlgn="t" latinLnBrk="0" hangingPunct="1"/>
                      <a:endParaRPr lang="en-US" sz="1100" kern="1200" dirty="0">
                        <a:solidFill>
                          <a:schemeClr val="tx1"/>
                        </a:solidFill>
                        <a:latin typeface="Aptos" panose="020B0004020202020204" pitchFamily="34" charset="0"/>
                        <a:ea typeface="+mn-ea"/>
                        <a:cs typeface="+mn-cs"/>
                      </a:endParaRP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Tags Notification to Taxation – XADO or XNFO</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Tags cheat sheet needed; ticket stemming from clarification questions about tags seen in these files </a:t>
                      </a:r>
                    </a:p>
                  </a:txBody>
                  <a:tcPr/>
                </a:tc>
                <a:extLst>
                  <a:ext uri="{0D108BD9-81ED-4DB2-BD59-A6C34878D82A}">
                    <a16:rowId xmlns:a16="http://schemas.microsoft.com/office/drawing/2014/main" val="731768813"/>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61052</a:t>
                      </a:r>
                    </a:p>
                  </a:txBody>
                  <a:tcPr marL="7620" marR="7620" marT="7620" marB="0"/>
                </a:tc>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EXFP_0060</a:t>
                      </a: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Interest Hold Tag</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Identified an issue with migrated interest hold tags and the release of those holds</a:t>
                      </a:r>
                    </a:p>
                  </a:txBody>
                  <a:tcPr/>
                </a:tc>
                <a:extLst>
                  <a:ext uri="{0D108BD9-81ED-4DB2-BD59-A6C34878D82A}">
                    <a16:rowId xmlns:a16="http://schemas.microsoft.com/office/drawing/2014/main" val="846026796"/>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62056</a:t>
                      </a:r>
                    </a:p>
                  </a:txBody>
                  <a:tcPr marL="7620" marR="7620" marT="7620" marB="0"/>
                </a:tc>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EXXFI_0022</a:t>
                      </a: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Payment reversal through XFI</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Retesting</a:t>
                      </a:r>
                    </a:p>
                  </a:txBody>
                  <a:tcPr/>
                </a:tc>
                <a:extLst>
                  <a:ext uri="{0D108BD9-81ED-4DB2-BD59-A6C34878D82A}">
                    <a16:rowId xmlns:a16="http://schemas.microsoft.com/office/drawing/2014/main" val="1340292576"/>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62087</a:t>
                      </a:r>
                    </a:p>
                  </a:txBody>
                  <a:tcPr marL="7620" marR="7620" marT="7620" marB="0"/>
                </a:tc>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EXXNI_0018</a:t>
                      </a: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Secondary DOD through XNI</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Retesting</a:t>
                      </a:r>
                    </a:p>
                  </a:txBody>
                  <a:tcPr/>
                </a:tc>
                <a:extLst>
                  <a:ext uri="{0D108BD9-81ED-4DB2-BD59-A6C34878D82A}">
                    <a16:rowId xmlns:a16="http://schemas.microsoft.com/office/drawing/2014/main" val="3781608248"/>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62110</a:t>
                      </a:r>
                    </a:p>
                  </a:txBody>
                  <a:tcPr marL="7620" marR="7620" marT="7620" marB="0"/>
                </a:tc>
                <a:tc>
                  <a:txBody>
                    <a:bodyPr/>
                    <a:lstStyle/>
                    <a:p>
                      <a:pPr marL="0" algn="l" defTabSz="457200" rtl="0" eaLnBrk="1" fontAlgn="t" latinLnBrk="0" hangingPunct="1"/>
                      <a:endParaRPr lang="en-US" sz="1100" kern="1200" dirty="0">
                        <a:solidFill>
                          <a:schemeClr val="tx1"/>
                        </a:solidFill>
                        <a:latin typeface="Aptos" panose="020B0004020202020204" pitchFamily="34" charset="0"/>
                        <a:ea typeface="+mn-ea"/>
                        <a:cs typeface="+mn-cs"/>
                      </a:endParaRP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XFI – need to match on multiple transactions for migrated payment reversals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latin typeface="Aptos" panose="020B0004020202020204" pitchFamily="34" charset="0"/>
                          <a:ea typeface="+mn-ea"/>
                          <a:cs typeface="+mn-cs"/>
                        </a:rPr>
                        <a:t>Development completed; Target delivery date from C&amp;R to AGO: 7/30/2025. Anticipated retest dates: 7/30-7/31/2025.</a:t>
                      </a:r>
                    </a:p>
                  </a:txBody>
                  <a:tcPr/>
                </a:tc>
                <a:extLst>
                  <a:ext uri="{0D108BD9-81ED-4DB2-BD59-A6C34878D82A}">
                    <a16:rowId xmlns:a16="http://schemas.microsoft.com/office/drawing/2014/main" val="646817758"/>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62119</a:t>
                      </a:r>
                    </a:p>
                  </a:txBody>
                  <a:tcPr marL="7620" marR="7620" marT="7620" marB="0"/>
                </a:tc>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EXXCI_0039</a:t>
                      </a: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School District ID in Additional Information UDP</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Retesting</a:t>
                      </a:r>
                    </a:p>
                  </a:txBody>
                  <a:tcPr/>
                </a:tc>
                <a:extLst>
                  <a:ext uri="{0D108BD9-81ED-4DB2-BD59-A6C34878D82A}">
                    <a16:rowId xmlns:a16="http://schemas.microsoft.com/office/drawing/2014/main" val="3239275152"/>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63016</a:t>
                      </a:r>
                    </a:p>
                  </a:txBody>
                  <a:tcPr marL="7620" marR="7620" marT="7620" marB="0"/>
                </a:tc>
                <a:tc>
                  <a:txBody>
                    <a:bodyPr/>
                    <a:lstStyle/>
                    <a:p>
                      <a:pPr marL="0" algn="l" defTabSz="457200" rtl="0" eaLnBrk="1" fontAlgn="t" latinLnBrk="0" hangingPunct="1"/>
                      <a:endParaRPr lang="en-US" sz="1100" kern="1200" dirty="0">
                        <a:solidFill>
                          <a:schemeClr val="tx1"/>
                        </a:solidFill>
                        <a:latin typeface="Aptos" panose="020B0004020202020204" pitchFamily="34" charset="0"/>
                        <a:ea typeface="+mn-ea"/>
                        <a:cs typeface="+mn-cs"/>
                      </a:endParaRP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Issues with XCI Trailer-Only file processing</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Submitted as ticket 6/27</a:t>
                      </a:r>
                    </a:p>
                  </a:txBody>
                  <a:tcPr/>
                </a:tc>
                <a:extLst>
                  <a:ext uri="{0D108BD9-81ED-4DB2-BD59-A6C34878D82A}">
                    <a16:rowId xmlns:a16="http://schemas.microsoft.com/office/drawing/2014/main" val="1221503869"/>
                  </a:ext>
                </a:extLst>
              </a:tr>
            </a:tbl>
          </a:graphicData>
        </a:graphic>
      </p:graphicFrame>
      <p:sp>
        <p:nvSpPr>
          <p:cNvPr id="4" name="Rectangle: Rounded Corners 3">
            <a:extLst>
              <a:ext uri="{FF2B5EF4-FFF2-40B4-BE49-F238E27FC236}">
                <a16:creationId xmlns:a16="http://schemas.microsoft.com/office/drawing/2014/main" id="{757CD516-08FC-C3E8-F394-DC5E6A74D553}"/>
              </a:ext>
            </a:extLst>
          </p:cNvPr>
          <p:cNvSpPr/>
          <p:nvPr/>
        </p:nvSpPr>
        <p:spPr>
          <a:xfrm>
            <a:off x="5721985" y="1788990"/>
            <a:ext cx="3242131" cy="43781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6" name="Rectangle: Rounded Corners 5">
            <a:extLst>
              <a:ext uri="{FF2B5EF4-FFF2-40B4-BE49-F238E27FC236}">
                <a16:creationId xmlns:a16="http://schemas.microsoft.com/office/drawing/2014/main" id="{84E82A97-2F61-49C5-A99D-BB9C5B6603D0}"/>
              </a:ext>
            </a:extLst>
          </p:cNvPr>
          <p:cNvSpPr/>
          <p:nvPr/>
        </p:nvSpPr>
        <p:spPr>
          <a:xfrm>
            <a:off x="5721985" y="2560125"/>
            <a:ext cx="3242131" cy="41992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7" name="Rectangle: Rounded Corners 6">
            <a:extLst>
              <a:ext uri="{FF2B5EF4-FFF2-40B4-BE49-F238E27FC236}">
                <a16:creationId xmlns:a16="http://schemas.microsoft.com/office/drawing/2014/main" id="{878CB5F9-CD45-F015-80D0-83D2FEE3BA01}"/>
              </a:ext>
            </a:extLst>
          </p:cNvPr>
          <p:cNvSpPr/>
          <p:nvPr/>
        </p:nvSpPr>
        <p:spPr>
          <a:xfrm>
            <a:off x="5721985" y="3553653"/>
            <a:ext cx="3242131" cy="35957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8" name="Rectangle: Rounded Corners 7">
            <a:extLst>
              <a:ext uri="{FF2B5EF4-FFF2-40B4-BE49-F238E27FC236}">
                <a16:creationId xmlns:a16="http://schemas.microsoft.com/office/drawing/2014/main" id="{01F501A4-F696-8070-81B2-4A6A1D4E6BE0}"/>
              </a:ext>
            </a:extLst>
          </p:cNvPr>
          <p:cNvSpPr/>
          <p:nvPr/>
        </p:nvSpPr>
        <p:spPr>
          <a:xfrm>
            <a:off x="5721985" y="1190985"/>
            <a:ext cx="3242131" cy="580115"/>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a:t>Closed</a:t>
            </a:r>
          </a:p>
        </p:txBody>
      </p:sp>
      <p:sp>
        <p:nvSpPr>
          <p:cNvPr id="9" name="Rectangle: Rounded Corners 8">
            <a:extLst>
              <a:ext uri="{FF2B5EF4-FFF2-40B4-BE49-F238E27FC236}">
                <a16:creationId xmlns:a16="http://schemas.microsoft.com/office/drawing/2014/main" id="{086FB2D6-4DE1-E070-EA1B-A4E694B35000}"/>
              </a:ext>
            </a:extLst>
          </p:cNvPr>
          <p:cNvSpPr/>
          <p:nvPr/>
        </p:nvSpPr>
        <p:spPr>
          <a:xfrm>
            <a:off x="5721985" y="3913223"/>
            <a:ext cx="3242131" cy="38283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5" name="Rectangle: Rounded Corners 4">
            <a:extLst>
              <a:ext uri="{FF2B5EF4-FFF2-40B4-BE49-F238E27FC236}">
                <a16:creationId xmlns:a16="http://schemas.microsoft.com/office/drawing/2014/main" id="{06B6F4B5-515C-606F-2807-DB3F305E2754}"/>
              </a:ext>
            </a:extLst>
          </p:cNvPr>
          <p:cNvSpPr/>
          <p:nvPr/>
        </p:nvSpPr>
        <p:spPr>
          <a:xfrm>
            <a:off x="5721985" y="2212473"/>
            <a:ext cx="3242131" cy="34765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Tree>
    <p:extLst>
      <p:ext uri="{BB962C8B-B14F-4D97-AF65-F5344CB8AC3E}">
        <p14:creationId xmlns:p14="http://schemas.microsoft.com/office/powerpoint/2010/main" val="570939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27513"/>
            <a:ext cx="7782859" cy="737258"/>
          </a:xfrm>
        </p:spPr>
        <p:txBody>
          <a:bodyPr>
            <a:normAutofit/>
          </a:bodyPr>
          <a:lstStyle/>
          <a:p>
            <a:r>
              <a:rPr lang="en-US" sz="3400"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806335" y="709355"/>
            <a:ext cx="8240510" cy="4292615"/>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806328" y="1016927"/>
            <a:ext cx="6367695" cy="4043644"/>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a:cxnSpLocks/>
          </p:cNvCxnSpPr>
          <p:nvPr/>
        </p:nvCxnSpPr>
        <p:spPr>
          <a:xfrm flipV="1">
            <a:off x="7174030" y="1103041"/>
            <a:ext cx="0" cy="398504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7174023" y="1171330"/>
            <a:ext cx="400333"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9AB06-F8F0-2DB1-AA89-9DB8E6DD1C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870A00-B896-4700-5870-2E6E09FEB62A}"/>
              </a:ext>
            </a:extLst>
          </p:cNvPr>
          <p:cNvSpPr>
            <a:spLocks noGrp="1"/>
          </p:cNvSpPr>
          <p:nvPr>
            <p:ph type="title"/>
          </p:nvPr>
        </p:nvSpPr>
        <p:spPr>
          <a:xfrm>
            <a:off x="929953" y="157200"/>
            <a:ext cx="7847511" cy="857250"/>
          </a:xfrm>
        </p:spPr>
        <p:txBody>
          <a:bodyPr anchor="ctr">
            <a:normAutofit/>
          </a:bodyPr>
          <a:lstStyle/>
          <a:p>
            <a:r>
              <a:rPr lang="en-US" sz="3400" dirty="0">
                <a:latin typeface="Aptos" panose="020B0004020202020204" pitchFamily="34" charset="0"/>
              </a:rPr>
              <a:t>UAT Results - Updates</a:t>
            </a:r>
          </a:p>
        </p:txBody>
      </p:sp>
      <p:sp>
        <p:nvSpPr>
          <p:cNvPr id="7" name="TextBox 6">
            <a:extLst>
              <a:ext uri="{FF2B5EF4-FFF2-40B4-BE49-F238E27FC236}">
                <a16:creationId xmlns:a16="http://schemas.microsoft.com/office/drawing/2014/main" id="{62DE2874-10E4-7FD7-F931-D3898B9FC85F}"/>
              </a:ext>
            </a:extLst>
          </p:cNvPr>
          <p:cNvSpPr txBox="1"/>
          <p:nvPr/>
        </p:nvSpPr>
        <p:spPr>
          <a:xfrm>
            <a:off x="5966691" y="4590473"/>
            <a:ext cx="2939528" cy="307777"/>
          </a:xfrm>
          <a:prstGeom prst="rect">
            <a:avLst/>
          </a:prstGeom>
          <a:noFill/>
        </p:spPr>
        <p:txBody>
          <a:bodyPr wrap="square" rtlCol="0">
            <a:spAutoFit/>
          </a:bodyPr>
          <a:lstStyle/>
          <a:p>
            <a:r>
              <a:rPr lang="en-US" sz="1400" b="1" i="1" dirty="0">
                <a:solidFill>
                  <a:schemeClr val="accent3"/>
                </a:solidFill>
              </a:rPr>
              <a:t>Data reported through 7/29/2025</a:t>
            </a:r>
          </a:p>
        </p:txBody>
      </p:sp>
      <p:pic>
        <p:nvPicPr>
          <p:cNvPr id="5" name="Picture 4">
            <a:extLst>
              <a:ext uri="{FF2B5EF4-FFF2-40B4-BE49-F238E27FC236}">
                <a16:creationId xmlns:a16="http://schemas.microsoft.com/office/drawing/2014/main" id="{608025DF-A124-1DB5-9407-B4398C9146D6}"/>
              </a:ext>
            </a:extLst>
          </p:cNvPr>
          <p:cNvPicPr>
            <a:picLocks noChangeAspect="1"/>
          </p:cNvPicPr>
          <p:nvPr/>
        </p:nvPicPr>
        <p:blipFill>
          <a:blip r:embed="rId3"/>
          <a:stretch>
            <a:fillRect/>
          </a:stretch>
        </p:blipFill>
        <p:spPr>
          <a:xfrm>
            <a:off x="929953" y="1014375"/>
            <a:ext cx="8017396" cy="3428315"/>
          </a:xfrm>
          <a:prstGeom prst="rect">
            <a:avLst/>
          </a:prstGeom>
        </p:spPr>
      </p:pic>
    </p:spTree>
    <p:extLst>
      <p:ext uri="{BB962C8B-B14F-4D97-AF65-F5344CB8AC3E}">
        <p14:creationId xmlns:p14="http://schemas.microsoft.com/office/powerpoint/2010/main" val="1842054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743AF-7D05-41EE-E7E1-5AAF029300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11792-E21B-284B-9FA8-446D11957CD7}"/>
              </a:ext>
            </a:extLst>
          </p:cNvPr>
          <p:cNvSpPr>
            <a:spLocks noGrp="1"/>
          </p:cNvSpPr>
          <p:nvPr>
            <p:ph type="title"/>
          </p:nvPr>
        </p:nvSpPr>
        <p:spPr>
          <a:xfrm>
            <a:off x="976133" y="120256"/>
            <a:ext cx="7847511" cy="857250"/>
          </a:xfrm>
        </p:spPr>
        <p:txBody>
          <a:bodyPr anchor="ctr">
            <a:normAutofit/>
          </a:bodyPr>
          <a:lstStyle/>
          <a:p>
            <a:r>
              <a:rPr lang="en-US" sz="3400" dirty="0">
                <a:latin typeface="Aptos" panose="020B0004020202020204" pitchFamily="34" charset="0"/>
              </a:rPr>
              <a:t>ODT/AGO Proposed* Cutover Calendar</a:t>
            </a:r>
          </a:p>
        </p:txBody>
      </p:sp>
      <p:pic>
        <p:nvPicPr>
          <p:cNvPr id="9" name="Picture 8">
            <a:extLst>
              <a:ext uri="{FF2B5EF4-FFF2-40B4-BE49-F238E27FC236}">
                <a16:creationId xmlns:a16="http://schemas.microsoft.com/office/drawing/2014/main" id="{9D5C5549-C19C-346D-844A-C5F72DD182F4}"/>
              </a:ext>
            </a:extLst>
          </p:cNvPr>
          <p:cNvPicPr>
            <a:picLocks noChangeAspect="1"/>
          </p:cNvPicPr>
          <p:nvPr/>
        </p:nvPicPr>
        <p:blipFill>
          <a:blip r:embed="rId3"/>
          <a:stretch>
            <a:fillRect/>
          </a:stretch>
        </p:blipFill>
        <p:spPr>
          <a:xfrm>
            <a:off x="2381761" y="889594"/>
            <a:ext cx="6675930" cy="4201909"/>
          </a:xfrm>
          <a:prstGeom prst="rect">
            <a:avLst/>
          </a:prstGeom>
        </p:spPr>
      </p:pic>
      <p:sp>
        <p:nvSpPr>
          <p:cNvPr id="10" name="TextBox 9">
            <a:extLst>
              <a:ext uri="{FF2B5EF4-FFF2-40B4-BE49-F238E27FC236}">
                <a16:creationId xmlns:a16="http://schemas.microsoft.com/office/drawing/2014/main" id="{DE35AC63-2FDF-5A65-AF76-CD34A6A13146}"/>
              </a:ext>
            </a:extLst>
          </p:cNvPr>
          <p:cNvSpPr txBox="1"/>
          <p:nvPr/>
        </p:nvSpPr>
        <p:spPr>
          <a:xfrm>
            <a:off x="749100" y="4783726"/>
            <a:ext cx="1568005"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400" dirty="0">
                <a:solidFill>
                  <a:schemeClr val="accent2">
                    <a:lumMod val="75000"/>
                  </a:schemeClr>
                </a:solidFill>
                <a:latin typeface="Aptos" panose="020B0004020202020204" pitchFamily="34" charset="0"/>
              </a:rPr>
              <a:t>*as of 7/28/2025</a:t>
            </a:r>
          </a:p>
        </p:txBody>
      </p:sp>
      <p:sp>
        <p:nvSpPr>
          <p:cNvPr id="14" name="Speech Bubble: Rectangle with Corners Rounded 13">
            <a:extLst>
              <a:ext uri="{FF2B5EF4-FFF2-40B4-BE49-F238E27FC236}">
                <a16:creationId xmlns:a16="http://schemas.microsoft.com/office/drawing/2014/main" id="{E39D4381-728D-EA76-DE2D-5913E8A47D0F}"/>
              </a:ext>
            </a:extLst>
          </p:cNvPr>
          <p:cNvSpPr/>
          <p:nvPr/>
        </p:nvSpPr>
        <p:spPr>
          <a:xfrm>
            <a:off x="749100" y="2182964"/>
            <a:ext cx="1568005" cy="1432247"/>
          </a:xfrm>
          <a:prstGeom prst="wedgeRoundRectCallout">
            <a:avLst>
              <a:gd name="adj1" fmla="val 134934"/>
              <a:gd name="adj2" fmla="val 94671"/>
              <a:gd name="adj3" fmla="val 16667"/>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00" dirty="0">
                <a:solidFill>
                  <a:schemeClr val="accent1"/>
                </a:solidFill>
                <a:latin typeface="Aptos" panose="020B0004020202020204" pitchFamily="34" charset="0"/>
              </a:rPr>
              <a:t>ODT proposed business validation time frame: 8/19/2025 from 3-5pm</a:t>
            </a:r>
          </a:p>
        </p:txBody>
      </p:sp>
    </p:spTree>
    <p:extLst>
      <p:ext uri="{BB962C8B-B14F-4D97-AF65-F5344CB8AC3E}">
        <p14:creationId xmlns:p14="http://schemas.microsoft.com/office/powerpoint/2010/main" val="2541721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1253B-C2EE-9AAC-A5FF-18C3545EDF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B48CEF-B561-AD4B-FAC8-3E5A95A9854E}"/>
              </a:ext>
            </a:extLst>
          </p:cNvPr>
          <p:cNvSpPr>
            <a:spLocks noGrp="1"/>
          </p:cNvSpPr>
          <p:nvPr>
            <p:ph type="title"/>
          </p:nvPr>
        </p:nvSpPr>
        <p:spPr>
          <a:xfrm>
            <a:off x="976133" y="120256"/>
            <a:ext cx="7847511" cy="857250"/>
          </a:xfrm>
        </p:spPr>
        <p:txBody>
          <a:bodyPr anchor="ctr">
            <a:normAutofit/>
          </a:bodyPr>
          <a:lstStyle/>
          <a:p>
            <a:r>
              <a:rPr lang="en-US" sz="3400" dirty="0">
                <a:latin typeface="Aptos" panose="020B0004020202020204" pitchFamily="34" charset="0"/>
              </a:rPr>
              <a:t>Cutover Updates</a:t>
            </a:r>
          </a:p>
        </p:txBody>
      </p:sp>
      <p:sp>
        <p:nvSpPr>
          <p:cNvPr id="3" name="Content Placeholder 3">
            <a:extLst>
              <a:ext uri="{FF2B5EF4-FFF2-40B4-BE49-F238E27FC236}">
                <a16:creationId xmlns:a16="http://schemas.microsoft.com/office/drawing/2014/main" id="{531E6DD5-A4C3-99B8-EA3E-653D9D28EC01}"/>
              </a:ext>
            </a:extLst>
          </p:cNvPr>
          <p:cNvSpPr>
            <a:spLocks noGrp="1"/>
          </p:cNvSpPr>
          <p:nvPr>
            <p:ph idx="1"/>
          </p:nvPr>
        </p:nvSpPr>
        <p:spPr>
          <a:xfrm>
            <a:off x="1008458" y="977506"/>
            <a:ext cx="7782859" cy="3354349"/>
          </a:xfrm>
        </p:spPr>
        <p:txBody>
          <a:bodyPr>
            <a:normAutofit fontScale="85000" lnSpcReduction="20000"/>
          </a:bodyPr>
          <a:lstStyle/>
          <a:p>
            <a:r>
              <a:rPr lang="en-US" sz="3000" dirty="0">
                <a:latin typeface="Aptos" panose="020B0004020202020204" pitchFamily="34" charset="0"/>
              </a:rPr>
              <a:t>Taxation involvement may be requested in continued cutover discussions this week </a:t>
            </a:r>
          </a:p>
          <a:p>
            <a:r>
              <a:rPr lang="en-US" sz="3000" dirty="0">
                <a:latin typeface="Aptos" panose="020B0004020202020204" pitchFamily="34" charset="0"/>
              </a:rPr>
              <a:t>Cutover walk-throughs are planned to begin next week. </a:t>
            </a:r>
          </a:p>
          <a:p>
            <a:pPr lvl="1"/>
            <a:r>
              <a:rPr lang="en-US" sz="2600" dirty="0">
                <a:latin typeface="Aptos" panose="020B0004020202020204" pitchFamily="34" charset="0"/>
              </a:rPr>
              <a:t>Requesting Taxation’s involvement for those activities, as well. </a:t>
            </a:r>
          </a:p>
          <a:p>
            <a:pPr lvl="1"/>
            <a:r>
              <a:rPr lang="en-US" sz="2600" dirty="0">
                <a:latin typeface="Aptos" panose="020B0004020202020204" pitchFamily="34" charset="0"/>
              </a:rPr>
              <a:t>First set of walk-through dates are set for Tuesday, 8/5/2025 and Wednesday, 8/6/2025 from 3-4pm. </a:t>
            </a:r>
          </a:p>
          <a:p>
            <a:pPr lvl="1"/>
            <a:r>
              <a:rPr lang="en-US" sz="2600" dirty="0">
                <a:latin typeface="Aptos" panose="020B0004020202020204" pitchFamily="34" charset="0"/>
              </a:rPr>
              <a:t>Second walk-through is scheduled for 8/8/2025 from 10am-12pm</a:t>
            </a:r>
          </a:p>
        </p:txBody>
      </p:sp>
    </p:spTree>
    <p:extLst>
      <p:ext uri="{BB962C8B-B14F-4D97-AF65-F5344CB8AC3E}">
        <p14:creationId xmlns:p14="http://schemas.microsoft.com/office/powerpoint/2010/main" val="24461840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Props1.xml><?xml version="1.0" encoding="utf-8"?>
<ds:datastoreItem xmlns:ds="http://schemas.openxmlformats.org/officeDocument/2006/customXml" ds:itemID="{BCC288A5-373C-459B-B780-9AA6D0ECD93D}">
  <ds:schemaRefs>
    <ds:schemaRef ds:uri="http://schemas.microsoft.com/sharepoint/v3/contenttype/forms"/>
  </ds:schemaRefs>
</ds:datastoreItem>
</file>

<file path=customXml/itemProps2.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243794</TotalTime>
  <Words>886</Words>
  <Application>Microsoft Office PowerPoint</Application>
  <PresentationFormat>On-screen Show (16:9)</PresentationFormat>
  <Paragraphs>176</Paragraphs>
  <Slides>12</Slides>
  <Notes>12</Notes>
  <HiddenSlides>0</HiddenSlides>
  <MMClips>0</MMClips>
  <ScaleCrop>false</ScaleCrop>
  <HeadingPairs>
    <vt:vector size="6" baseType="variant">
      <vt:variant>
        <vt:lpstr>Fonts Used</vt:lpstr>
      </vt:variant>
      <vt:variant>
        <vt:i4>10</vt:i4>
      </vt:variant>
      <vt:variant>
        <vt:lpstr>Theme</vt:lpstr>
      </vt:variant>
      <vt:variant>
        <vt:i4>16</vt:i4>
      </vt:variant>
      <vt:variant>
        <vt:lpstr>Slide Titles</vt:lpstr>
      </vt:variant>
      <vt:variant>
        <vt:i4>12</vt:i4>
      </vt:variant>
    </vt:vector>
  </HeadingPairs>
  <TitlesOfParts>
    <vt:vector size="38" baseType="lpstr">
      <vt:lpstr>Aptos</vt:lpstr>
      <vt:lpstr>Arial</vt:lpstr>
      <vt:lpstr>Avenir Next LT Pro</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TAX-AGO Interfaces</vt:lpstr>
      <vt:lpstr>PowerPoint Presentation</vt:lpstr>
      <vt:lpstr>User Acceptance Testing – Defects</vt:lpstr>
      <vt:lpstr>Schedule Review</vt:lpstr>
      <vt:lpstr>UAT Results - Updates</vt:lpstr>
      <vt:lpstr>ODT/AGO Proposed* Cutover Calendar</vt:lpstr>
      <vt:lpstr>Cutover Updates</vt:lpstr>
      <vt:lpstr>Action Items</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1850</cp:revision>
  <cp:lastPrinted>2020-11-09T17:33:02Z</cp:lastPrinted>
  <dcterms:created xsi:type="dcterms:W3CDTF">2020-06-09T14:21:50Z</dcterms:created>
  <dcterms:modified xsi:type="dcterms:W3CDTF">2025-07-30T14:54:13Z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