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32"/>
  </p:notesMasterIdLst>
  <p:sldIdLst>
    <p:sldId id="256" r:id="rId20"/>
    <p:sldId id="3506" r:id="rId21"/>
    <p:sldId id="2142532819" r:id="rId22"/>
    <p:sldId id="2142532820" r:id="rId23"/>
    <p:sldId id="2142532817" r:id="rId24"/>
    <p:sldId id="2142532791" r:id="rId25"/>
    <p:sldId id="2142532813" r:id="rId26"/>
    <p:sldId id="2142532814" r:id="rId27"/>
    <p:sldId id="2142532816" r:id="rId28"/>
    <p:sldId id="2142532812" r:id="rId29"/>
    <p:sldId id="2142532809" r:id="rId30"/>
    <p:sldId id="3448" r:id="rId31"/>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34B"/>
    <a:srgbClr val="9E7F3D"/>
    <a:srgbClr val="FFFFFF"/>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1" autoAdjust="0"/>
    <p:restoredTop sz="91284" autoAdjust="0"/>
  </p:normalViewPr>
  <p:slideViewPr>
    <p:cSldViewPr snapToGrid="0">
      <p:cViewPr varScale="1">
        <p:scale>
          <a:sx n="104" d="100"/>
          <a:sy n="104" d="100"/>
        </p:scale>
        <p:origin x="1200"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1" d="100"/>
          <a:sy n="71" d="100"/>
        </p:scale>
        <p:origin x="31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21"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6/30/2025</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32487-D7C6-52EB-2C80-8D9EC2084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AA4C1-9E77-E09B-872D-FFC4554DE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466A2-D652-81EE-8372-8F0373382ABA}"/>
              </a:ext>
            </a:extLst>
          </p:cNvPr>
          <p:cNvSpPr>
            <a:spLocks noGrp="1"/>
          </p:cNvSpPr>
          <p:nvPr>
            <p:ph type="body" idx="1"/>
          </p:nvPr>
        </p:nvSpPr>
        <p:spPr/>
        <p:txBody>
          <a:bodyPr/>
          <a:lstStyle/>
          <a:p>
            <a:r>
              <a:rPr lang="en-US" dirty="0"/>
              <a:t>Per Kelly, the programming adjustments necessary for UAT have been completed on their side.  There are a few outstanding adjustments needed for their Production </a:t>
            </a:r>
            <a:r>
              <a:rPr lang="en-US"/>
              <a:t>environment still.</a:t>
            </a:r>
            <a:endParaRPr lang="en-US" dirty="0"/>
          </a:p>
        </p:txBody>
      </p:sp>
      <p:sp>
        <p:nvSpPr>
          <p:cNvPr id="4" name="Slide Number Placeholder 3">
            <a:extLst>
              <a:ext uri="{FF2B5EF4-FFF2-40B4-BE49-F238E27FC236}">
                <a16:creationId xmlns:a16="http://schemas.microsoft.com/office/drawing/2014/main" id="{84F4D2B4-60DC-DDBD-C302-47E292DF98AA}"/>
              </a:ext>
            </a:extLst>
          </p:cNvPr>
          <p:cNvSpPr>
            <a:spLocks noGrp="1"/>
          </p:cNvSpPr>
          <p:nvPr>
            <p:ph type="sldNum" sz="quarter" idx="5"/>
          </p:nvPr>
        </p:nvSpPr>
        <p:spPr/>
        <p:txBody>
          <a:bodyPr/>
          <a:lstStyle/>
          <a:p>
            <a:fld id="{64BE2EA1-25C3-46D6-9FA2-C479C40C9522}" type="slidenum">
              <a:rPr lang="en-US" smtClean="0"/>
              <a:t>10</a:t>
            </a:fld>
            <a:endParaRPr lang="en-US"/>
          </a:p>
        </p:txBody>
      </p:sp>
    </p:spTree>
    <p:extLst>
      <p:ext uri="{BB962C8B-B14F-4D97-AF65-F5344CB8AC3E}">
        <p14:creationId xmlns:p14="http://schemas.microsoft.com/office/powerpoint/2010/main" val="16237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CEF17-9137-5038-24DE-30F21510640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53DC4280-05A6-7F9E-9476-FECA08D1C09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1256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12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07E79-1DA2-50B5-8F0F-9D7FE24C2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D6498-FE3A-8F26-7DE9-A7E2780FE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5AFD5-D05D-181E-0AD0-6E368CF89E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A985B5-5448-C08E-604A-FB88A23F7E00}"/>
              </a:ext>
            </a:extLst>
          </p:cNvPr>
          <p:cNvSpPr>
            <a:spLocks noGrp="1"/>
          </p:cNvSpPr>
          <p:nvPr>
            <p:ph type="sldNum" sz="quarter" idx="5"/>
          </p:nvPr>
        </p:nvSpPr>
        <p:spPr/>
        <p:txBody>
          <a:bodyPr/>
          <a:lstStyle/>
          <a:p>
            <a:fld id="{64BE2EA1-25C3-46D6-9FA2-C479C40C9522}" type="slidenum">
              <a:rPr lang="en-US" smtClean="0"/>
              <a:t>3</a:t>
            </a:fld>
            <a:endParaRPr lang="en-US"/>
          </a:p>
        </p:txBody>
      </p:sp>
    </p:spTree>
    <p:extLst>
      <p:ext uri="{BB962C8B-B14F-4D97-AF65-F5344CB8AC3E}">
        <p14:creationId xmlns:p14="http://schemas.microsoft.com/office/powerpoint/2010/main" val="424428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9BE1-06A0-25D4-BB58-DD09B9827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23A8A-D910-C6BA-8FD6-D54891537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8801A-A43A-6110-786D-26EA1DF1F4FE}"/>
              </a:ext>
            </a:extLst>
          </p:cNvPr>
          <p:cNvSpPr>
            <a:spLocks noGrp="1"/>
          </p:cNvSpPr>
          <p:nvPr>
            <p:ph type="body" idx="1"/>
          </p:nvPr>
        </p:nvSpPr>
        <p:spPr/>
        <p:txBody>
          <a:bodyPr/>
          <a:lstStyle/>
          <a:p>
            <a:r>
              <a:rPr lang="en-US" dirty="0"/>
              <a:t>Please note: Changes require CARES leadership approval, design updates, development, and testing with the developer before they are released to the AGO for QA/UAT.  This process does take a bit of time, so these may not be ready to test from the UAT perspective by July 18th. Some retesting/validations may be necessary after that date.  </a:t>
            </a:r>
          </a:p>
        </p:txBody>
      </p:sp>
      <p:sp>
        <p:nvSpPr>
          <p:cNvPr id="4" name="Slide Number Placeholder 3">
            <a:extLst>
              <a:ext uri="{FF2B5EF4-FFF2-40B4-BE49-F238E27FC236}">
                <a16:creationId xmlns:a16="http://schemas.microsoft.com/office/drawing/2014/main" id="{B43DD39A-AA65-C3EF-794F-FA5D14DC51DC}"/>
              </a:ext>
            </a:extLst>
          </p:cNvPr>
          <p:cNvSpPr>
            <a:spLocks noGrp="1"/>
          </p:cNvSpPr>
          <p:nvPr>
            <p:ph type="sldNum" sz="quarter" idx="5"/>
          </p:nvPr>
        </p:nvSpPr>
        <p:spPr/>
        <p:txBody>
          <a:bodyPr/>
          <a:lstStyle/>
          <a:p>
            <a:fld id="{64BE2EA1-25C3-46D6-9FA2-C479C40C9522}" type="slidenum">
              <a:rPr lang="en-US" smtClean="0"/>
              <a:t>4</a:t>
            </a:fld>
            <a:endParaRPr lang="en-US"/>
          </a:p>
        </p:txBody>
      </p:sp>
    </p:spTree>
    <p:extLst>
      <p:ext uri="{BB962C8B-B14F-4D97-AF65-F5344CB8AC3E}">
        <p14:creationId xmlns:p14="http://schemas.microsoft.com/office/powerpoint/2010/main" val="91028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B3A38-6EDC-9CD9-36D3-B1440A4A2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D0245-D0CA-8117-579F-CF7192537A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167BB-A07B-1222-8765-122DD3464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C86DFC-568C-5217-7767-D7C2DF580B11}"/>
              </a:ext>
            </a:extLst>
          </p:cNvPr>
          <p:cNvSpPr>
            <a:spLocks noGrp="1"/>
          </p:cNvSpPr>
          <p:nvPr>
            <p:ph type="sldNum" sz="quarter" idx="5"/>
          </p:nvPr>
        </p:nvSpPr>
        <p:spPr/>
        <p:txBody>
          <a:bodyPr/>
          <a:lstStyle/>
          <a:p>
            <a:fld id="{64BE2EA1-25C3-46D6-9FA2-C479C40C9522}" type="slidenum">
              <a:rPr lang="en-US" smtClean="0"/>
              <a:t>5</a:t>
            </a:fld>
            <a:endParaRPr lang="en-US"/>
          </a:p>
        </p:txBody>
      </p:sp>
    </p:spTree>
    <p:extLst>
      <p:ext uri="{BB962C8B-B14F-4D97-AF65-F5344CB8AC3E}">
        <p14:creationId xmlns:p14="http://schemas.microsoft.com/office/powerpoint/2010/main" val="132450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24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9BE1-06A0-25D4-BB58-DD09B9827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23A8A-D910-C6BA-8FD6-D54891537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8801A-A43A-6110-786D-26EA1DF1F4FE}"/>
              </a:ext>
            </a:extLst>
          </p:cNvPr>
          <p:cNvSpPr>
            <a:spLocks noGrp="1"/>
          </p:cNvSpPr>
          <p:nvPr>
            <p:ph type="body" idx="1"/>
          </p:nvPr>
        </p:nvSpPr>
        <p:spPr/>
        <p:txBody>
          <a:bodyPr/>
          <a:lstStyle/>
          <a:p>
            <a:r>
              <a:rPr lang="en-US" dirty="0"/>
              <a:t>*Date adjusted due to ongoing invoice regression testing completed by Accounting, limiting ability to generate an invoice for a full week’s worth of transactions.</a:t>
            </a:r>
          </a:p>
        </p:txBody>
      </p:sp>
      <p:sp>
        <p:nvSpPr>
          <p:cNvPr id="4" name="Slide Number Placeholder 3">
            <a:extLst>
              <a:ext uri="{FF2B5EF4-FFF2-40B4-BE49-F238E27FC236}">
                <a16:creationId xmlns:a16="http://schemas.microsoft.com/office/drawing/2014/main" id="{B43DD39A-AA65-C3EF-794F-FA5D14DC51DC}"/>
              </a:ext>
            </a:extLst>
          </p:cNvPr>
          <p:cNvSpPr>
            <a:spLocks noGrp="1"/>
          </p:cNvSpPr>
          <p:nvPr>
            <p:ph type="sldNum" sz="quarter" idx="5"/>
          </p:nvPr>
        </p:nvSpPr>
        <p:spPr/>
        <p:txBody>
          <a:bodyPr/>
          <a:lstStyle/>
          <a:p>
            <a:fld id="{64BE2EA1-25C3-46D6-9FA2-C479C40C9522}" type="slidenum">
              <a:rPr lang="en-US" smtClean="0"/>
              <a:t>7</a:t>
            </a:fld>
            <a:endParaRPr lang="en-US"/>
          </a:p>
        </p:txBody>
      </p:sp>
    </p:spTree>
    <p:extLst>
      <p:ext uri="{BB962C8B-B14F-4D97-AF65-F5344CB8AC3E}">
        <p14:creationId xmlns:p14="http://schemas.microsoft.com/office/powerpoint/2010/main" val="910281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E8625-4374-EA39-B4CD-CF26B7CE0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E53CC-5111-0911-0935-1A5B8210A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0F65E-9871-0E84-89C2-F5C4CAA576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210ADA-6FD0-28A3-B2F0-709574185DC5}"/>
              </a:ext>
            </a:extLst>
          </p:cNvPr>
          <p:cNvSpPr>
            <a:spLocks noGrp="1"/>
          </p:cNvSpPr>
          <p:nvPr>
            <p:ph type="sldNum" sz="quarter" idx="5"/>
          </p:nvPr>
        </p:nvSpPr>
        <p:spPr/>
        <p:txBody>
          <a:bodyPr/>
          <a:lstStyle/>
          <a:p>
            <a:fld id="{64BE2EA1-25C3-46D6-9FA2-C479C40C9522}" type="slidenum">
              <a:rPr lang="en-US" smtClean="0"/>
              <a:t>8</a:t>
            </a:fld>
            <a:endParaRPr lang="en-US"/>
          </a:p>
        </p:txBody>
      </p:sp>
    </p:spTree>
    <p:extLst>
      <p:ext uri="{BB962C8B-B14F-4D97-AF65-F5344CB8AC3E}">
        <p14:creationId xmlns:p14="http://schemas.microsoft.com/office/powerpoint/2010/main" val="240507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14F0A-8A81-CB0D-7CD7-7581AD07C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79164-6260-1A66-B533-3B598A0F3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BA319-FF05-5DE2-3F83-17A3D1FF73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CC1ACF-E47D-B184-083E-1ABBC9316CC5}"/>
              </a:ext>
            </a:extLst>
          </p:cNvPr>
          <p:cNvSpPr>
            <a:spLocks noGrp="1"/>
          </p:cNvSpPr>
          <p:nvPr>
            <p:ph type="sldNum" sz="quarter" idx="5"/>
          </p:nvPr>
        </p:nvSpPr>
        <p:spPr/>
        <p:txBody>
          <a:bodyPr/>
          <a:lstStyle/>
          <a:p>
            <a:fld id="{64BE2EA1-25C3-46D6-9FA2-C479C40C9522}" type="slidenum">
              <a:rPr lang="en-US" smtClean="0"/>
              <a:t>9</a:t>
            </a:fld>
            <a:endParaRPr lang="en-US"/>
          </a:p>
        </p:txBody>
      </p:sp>
    </p:spTree>
    <p:extLst>
      <p:ext uri="{BB962C8B-B14F-4D97-AF65-F5344CB8AC3E}">
        <p14:creationId xmlns:p14="http://schemas.microsoft.com/office/powerpoint/2010/main" val="1843823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6/30/2025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6/30/2025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6/30/2025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6/30/2025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6/30/2025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6/30/2025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6/30/2025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6/30/2025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6/30/2025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6/30/2025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6/30/2025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Aptos" panose="020B0004020202020204" pitchFamily="34" charset="0"/>
              </a:rPr>
              <a:t>CARES Implementation Phase</a:t>
            </a:r>
            <a:endParaRPr lang="en-US" sz="4400" dirty="0">
              <a:latin typeface="Aptos" panose="020B0004020202020204" pitchFamily="34" charset="0"/>
              <a:cs typeface="Franklin Gothic Medium"/>
            </a:endParaRPr>
          </a:p>
        </p:txBody>
      </p:sp>
      <p:sp>
        <p:nvSpPr>
          <p:cNvPr id="17" name="TextBox 16"/>
          <p:cNvSpPr txBox="1"/>
          <p:nvPr/>
        </p:nvSpPr>
        <p:spPr>
          <a:xfrm>
            <a:off x="908754" y="2705817"/>
            <a:ext cx="7895003" cy="861774"/>
          </a:xfrm>
          <a:prstGeom prst="rect">
            <a:avLst/>
          </a:prstGeom>
          <a:noFill/>
        </p:spPr>
        <p:txBody>
          <a:bodyPr wrap="square" rtlCol="0">
            <a:spAutoFit/>
          </a:bodyPr>
          <a:lstStyle/>
          <a:p>
            <a:r>
              <a:rPr lang="en-US" sz="3200" dirty="0">
                <a:latin typeface="Aptos" panose="020B0004020202020204" pitchFamily="34" charset="0"/>
                <a:cs typeface="Franklin Gothic Book"/>
              </a:rPr>
              <a:t>Rollout #4 PTAX Bi-Weekly Touch Point </a:t>
            </a:r>
          </a:p>
          <a:p>
            <a:r>
              <a:rPr lang="en-US" i="1" dirty="0">
                <a:latin typeface="Aptos" panose="020B0004020202020204" pitchFamily="34" charset="0"/>
                <a:cs typeface="Franklin Gothic Book"/>
              </a:rPr>
              <a:t>July 2, 2025</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5774-0BDA-D901-C6AA-8D4270A65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C7B55-2057-D769-2400-4FD700E66EE3}"/>
              </a:ext>
            </a:extLst>
          </p:cNvPr>
          <p:cNvSpPr>
            <a:spLocks noGrp="1"/>
          </p:cNvSpPr>
          <p:nvPr>
            <p:ph type="title"/>
          </p:nvPr>
        </p:nvSpPr>
        <p:spPr>
          <a:xfrm>
            <a:off x="931649" y="141326"/>
            <a:ext cx="7847511" cy="857250"/>
          </a:xfrm>
        </p:spPr>
        <p:txBody>
          <a:bodyPr anchor="ctr">
            <a:normAutofit/>
          </a:bodyPr>
          <a:lstStyle/>
          <a:p>
            <a:r>
              <a:rPr lang="en-US" sz="3600" dirty="0">
                <a:latin typeface="Aptos" panose="020B0004020202020204" pitchFamily="34" charset="0"/>
              </a:rPr>
              <a:t>Action Items</a:t>
            </a:r>
          </a:p>
        </p:txBody>
      </p:sp>
      <p:graphicFrame>
        <p:nvGraphicFramePr>
          <p:cNvPr id="3" name="Table 2">
            <a:extLst>
              <a:ext uri="{FF2B5EF4-FFF2-40B4-BE49-F238E27FC236}">
                <a16:creationId xmlns:a16="http://schemas.microsoft.com/office/drawing/2014/main" id="{117DEA77-36DB-F868-4B1D-C0E63E55758E}"/>
              </a:ext>
            </a:extLst>
          </p:cNvPr>
          <p:cNvGraphicFramePr>
            <a:graphicFrameLocks noGrp="1"/>
          </p:cNvGraphicFramePr>
          <p:nvPr>
            <p:extLst>
              <p:ext uri="{D42A27DB-BD31-4B8C-83A1-F6EECF244321}">
                <p14:modId xmlns:p14="http://schemas.microsoft.com/office/powerpoint/2010/main" val="3652376226"/>
              </p:ext>
            </p:extLst>
          </p:nvPr>
        </p:nvGraphicFramePr>
        <p:xfrm>
          <a:off x="775855" y="909207"/>
          <a:ext cx="8238836" cy="4165600"/>
        </p:xfrm>
        <a:graphic>
          <a:graphicData uri="http://schemas.openxmlformats.org/drawingml/2006/table">
            <a:tbl>
              <a:tblPr firstRow="1" bandRow="1">
                <a:tableStyleId>{3B4B98B0-60AC-42C2-AFA5-B58CD77FA1E5}</a:tableStyleId>
              </a:tblPr>
              <a:tblGrid>
                <a:gridCol w="4276436">
                  <a:extLst>
                    <a:ext uri="{9D8B030D-6E8A-4147-A177-3AD203B41FA5}">
                      <a16:colId xmlns:a16="http://schemas.microsoft.com/office/drawing/2014/main" val="1918682557"/>
                    </a:ext>
                  </a:extLst>
                </a:gridCol>
                <a:gridCol w="2198254">
                  <a:extLst>
                    <a:ext uri="{9D8B030D-6E8A-4147-A177-3AD203B41FA5}">
                      <a16:colId xmlns:a16="http://schemas.microsoft.com/office/drawing/2014/main" val="2198072509"/>
                    </a:ext>
                  </a:extLst>
                </a:gridCol>
                <a:gridCol w="1764146">
                  <a:extLst>
                    <a:ext uri="{9D8B030D-6E8A-4147-A177-3AD203B41FA5}">
                      <a16:colId xmlns:a16="http://schemas.microsoft.com/office/drawing/2014/main" val="2333988094"/>
                    </a:ext>
                  </a:extLst>
                </a:gridCol>
              </a:tblGrid>
              <a:tr h="370840">
                <a:tc>
                  <a:txBody>
                    <a:bodyPr/>
                    <a:lstStyle/>
                    <a:p>
                      <a:pPr algn="ctr"/>
                      <a:r>
                        <a:rPr lang="en-US" b="0" dirty="0">
                          <a:latin typeface="Aptos" panose="020B0004020202020204" pitchFamily="34" charset="0"/>
                        </a:rPr>
                        <a:t>Action Item</a:t>
                      </a:r>
                    </a:p>
                  </a:txBody>
                  <a:tcPr/>
                </a:tc>
                <a:tc>
                  <a:txBody>
                    <a:bodyPr/>
                    <a:lstStyle/>
                    <a:p>
                      <a:pPr algn="ctr"/>
                      <a:r>
                        <a:rPr lang="en-US" b="0" dirty="0">
                          <a:latin typeface="Aptos" panose="020B0004020202020204" pitchFamily="34" charset="0"/>
                        </a:rPr>
                        <a:t>Responsible Party</a:t>
                      </a:r>
                    </a:p>
                  </a:txBody>
                  <a:tcPr/>
                </a:tc>
                <a:tc>
                  <a:txBody>
                    <a:bodyPr/>
                    <a:lstStyle/>
                    <a:p>
                      <a:pPr algn="ctr"/>
                      <a:r>
                        <a:rPr lang="en-US" b="0" dirty="0">
                          <a:latin typeface="Aptos" panose="020B0004020202020204" pitchFamily="34" charset="0"/>
                        </a:rPr>
                        <a:t>Status</a:t>
                      </a:r>
                    </a:p>
                  </a:txBody>
                  <a:tcPr/>
                </a:tc>
                <a:extLst>
                  <a:ext uri="{0D108BD9-81ED-4DB2-BD59-A6C34878D82A}">
                    <a16:rowId xmlns:a16="http://schemas.microsoft.com/office/drawing/2014/main" val="3551882738"/>
                  </a:ext>
                </a:extLst>
              </a:tr>
              <a:tr h="370840">
                <a:tc>
                  <a:txBody>
                    <a:bodyPr/>
                    <a:lstStyle/>
                    <a:p>
                      <a:r>
                        <a:rPr lang="en-US" sz="1200" dirty="0">
                          <a:latin typeface="Aptos" panose="020B0004020202020204" pitchFamily="34" charset="0"/>
                        </a:rPr>
                        <a:t>ITSEC01 Form for Service Account</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142770782"/>
                  </a:ext>
                </a:extLst>
              </a:tr>
              <a:tr h="370840">
                <a:tc>
                  <a:txBody>
                    <a:bodyPr/>
                    <a:lstStyle/>
                    <a:p>
                      <a:r>
                        <a:rPr lang="en-US" sz="1200" dirty="0">
                          <a:latin typeface="Aptos" panose="020B0004020202020204" pitchFamily="34" charset="0"/>
                        </a:rPr>
                        <a:t>Production URL to Taxation</a:t>
                      </a:r>
                    </a:p>
                  </a:txBody>
                  <a:tcPr/>
                </a:tc>
                <a:tc>
                  <a:txBody>
                    <a:bodyPr/>
                    <a:lstStyle/>
                    <a:p>
                      <a:pPr algn="ctr"/>
                      <a:r>
                        <a:rPr lang="en-US" sz="1200" dirty="0">
                          <a:latin typeface="Aptos" panose="020B0004020202020204" pitchFamily="34" charset="0"/>
                        </a:rPr>
                        <a:t>AGO ITS</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316251586"/>
                  </a:ext>
                </a:extLst>
              </a:tr>
              <a:tr h="370840">
                <a:tc>
                  <a:txBody>
                    <a:bodyPr/>
                    <a:lstStyle/>
                    <a:p>
                      <a:r>
                        <a:rPr lang="en-US" sz="1200" dirty="0">
                          <a:latin typeface="Aptos" panose="020B0004020202020204" pitchFamily="34" charset="0"/>
                        </a:rPr>
                        <a:t>ITSEC03 Forms for E2E and UAT/Production</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1281053045"/>
                  </a:ext>
                </a:extLst>
              </a:tr>
              <a:tr h="370840">
                <a:tc>
                  <a:txBody>
                    <a:bodyPr/>
                    <a:lstStyle/>
                    <a:p>
                      <a:r>
                        <a:rPr lang="en-US" sz="1200" dirty="0">
                          <a:latin typeface="Aptos" panose="020B0004020202020204" pitchFamily="34" charset="0"/>
                        </a:rPr>
                        <a:t>True Up Web Service development</a:t>
                      </a:r>
                    </a:p>
                  </a:txBody>
                  <a:tcPr/>
                </a:tc>
                <a:tc>
                  <a:txBody>
                    <a:bodyPr/>
                    <a:lstStyle/>
                    <a:p>
                      <a:pPr algn="ctr"/>
                      <a:r>
                        <a:rPr lang="en-US" sz="1200" dirty="0">
                          <a:latin typeface="Aptos" panose="020B0004020202020204" pitchFamily="34" charset="0"/>
                        </a:rPr>
                        <a:t>Taxation (Chris B.)</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647484406"/>
                  </a:ext>
                </a:extLst>
              </a:tr>
              <a:tr h="370840">
                <a:tc>
                  <a:txBody>
                    <a:bodyPr/>
                    <a:lstStyle/>
                    <a:p>
                      <a:r>
                        <a:rPr lang="en-US" sz="1200" dirty="0">
                          <a:latin typeface="Aptos" panose="020B0004020202020204" pitchFamily="34" charset="0"/>
                        </a:rPr>
                        <a:t>True Up Web Service testing</a:t>
                      </a:r>
                    </a:p>
                  </a:txBody>
                  <a:tcPr/>
                </a:tc>
                <a:tc>
                  <a:txBody>
                    <a:bodyPr/>
                    <a:lstStyle/>
                    <a:p>
                      <a:pPr algn="ctr"/>
                      <a:r>
                        <a:rPr lang="en-US" sz="1200" dirty="0">
                          <a:latin typeface="Aptos" panose="020B0004020202020204" pitchFamily="34" charset="0"/>
                        </a:rPr>
                        <a:t>Taxation/AGO QA</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630290607"/>
                  </a:ext>
                </a:extLst>
              </a:tr>
              <a:tr h="370840">
                <a:tc>
                  <a:txBody>
                    <a:bodyPr/>
                    <a:lstStyle/>
                    <a:p>
                      <a:r>
                        <a:rPr lang="en-US" sz="1200" dirty="0">
                          <a:latin typeface="Aptos" panose="020B0004020202020204" pitchFamily="34" charset="0"/>
                        </a:rPr>
                        <a:t>File programming changes for R4 development items</a:t>
                      </a:r>
                    </a:p>
                  </a:txBody>
                  <a:tcPr/>
                </a:tc>
                <a:tc>
                  <a:txBody>
                    <a:bodyPr/>
                    <a:lstStyle/>
                    <a:p>
                      <a:pPr algn="ctr"/>
                      <a:r>
                        <a:rPr lang="en-US" sz="1200" dirty="0">
                          <a:latin typeface="Aptos" panose="020B0004020202020204" pitchFamily="34" charset="0"/>
                        </a:rPr>
                        <a:t>Taxation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txBody>
                  <a:tcPr/>
                </a:tc>
                <a:extLst>
                  <a:ext uri="{0D108BD9-81ED-4DB2-BD59-A6C34878D82A}">
                    <a16:rowId xmlns:a16="http://schemas.microsoft.com/office/drawing/2014/main" val="3833472389"/>
                  </a:ext>
                </a:extLst>
              </a:tr>
              <a:tr h="370840">
                <a:tc>
                  <a:txBody>
                    <a:bodyPr/>
                    <a:lstStyle/>
                    <a:p>
                      <a:r>
                        <a:rPr lang="en-US" sz="1200" dirty="0">
                          <a:latin typeface="Aptos" panose="020B0004020202020204" pitchFamily="34" charset="0"/>
                        </a:rPr>
                        <a:t>End-to-End System testing – Inbound Files</a:t>
                      </a:r>
                    </a:p>
                  </a:txBody>
                  <a:tcPr/>
                </a:tc>
                <a:tc>
                  <a:txBody>
                    <a:bodyPr/>
                    <a:lstStyle/>
                    <a:p>
                      <a:pPr algn="ctr"/>
                      <a:r>
                        <a:rPr lang="en-US" sz="1200" dirty="0">
                          <a:latin typeface="Aptos" panose="020B0004020202020204" pitchFamily="34" charset="0"/>
                        </a:rPr>
                        <a:t>Taxation</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898186789"/>
                  </a:ext>
                </a:extLst>
              </a:tr>
              <a:tr h="370840">
                <a:tc>
                  <a:txBody>
                    <a:bodyPr/>
                    <a:lstStyle/>
                    <a:p>
                      <a:r>
                        <a:rPr lang="en-US" sz="1200" dirty="0">
                          <a:latin typeface="Aptos" panose="020B0004020202020204" pitchFamily="34" charset="0"/>
                        </a:rPr>
                        <a:t>End-to-End System testing – Outbound Files</a:t>
                      </a:r>
                    </a:p>
                  </a:txBody>
                  <a:tcPr/>
                </a:tc>
                <a:tc>
                  <a:txBody>
                    <a:bodyPr/>
                    <a:lstStyle/>
                    <a:p>
                      <a:pPr algn="ctr"/>
                      <a:r>
                        <a:rPr lang="en-US" sz="1200" dirty="0">
                          <a:latin typeface="Aptos" panose="020B0004020202020204" pitchFamily="34" charset="0"/>
                        </a:rPr>
                        <a:t>C&amp;R/AGO QA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txBody>
                  <a:tcPr/>
                </a:tc>
                <a:extLst>
                  <a:ext uri="{0D108BD9-81ED-4DB2-BD59-A6C34878D82A}">
                    <a16:rowId xmlns:a16="http://schemas.microsoft.com/office/drawing/2014/main" val="19870841"/>
                  </a:ext>
                </a:extLst>
              </a:tr>
              <a:tr h="370840">
                <a:tc>
                  <a:txBody>
                    <a:bodyPr/>
                    <a:lstStyle/>
                    <a:p>
                      <a:r>
                        <a:rPr lang="en-US" sz="1200" dirty="0">
                          <a:latin typeface="Aptos" panose="020B0004020202020204" pitchFamily="34" charset="0"/>
                        </a:rPr>
                        <a:t>Finalize User Acceptance Testing scenarios</a:t>
                      </a:r>
                    </a:p>
                  </a:txBody>
                  <a:tcPr/>
                </a:tc>
                <a:tc>
                  <a:txBody>
                    <a:bodyPr/>
                    <a:lstStyle/>
                    <a:p>
                      <a:pPr algn="ctr"/>
                      <a:r>
                        <a:rPr lang="en-US" sz="1200" dirty="0">
                          <a:latin typeface="Aptos" panose="020B0004020202020204" pitchFamily="34" charset="0"/>
                        </a:rPr>
                        <a:t>Taxation/AGO UAT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txBody>
                  <a:tcPr/>
                </a:tc>
                <a:extLst>
                  <a:ext uri="{0D108BD9-81ED-4DB2-BD59-A6C34878D82A}">
                    <a16:rowId xmlns:a16="http://schemas.microsoft.com/office/drawing/2014/main" val="3843882438"/>
                  </a:ext>
                </a:extLst>
              </a:tr>
              <a:tr h="370840">
                <a:tc>
                  <a:txBody>
                    <a:bodyPr/>
                    <a:lstStyle/>
                    <a:p>
                      <a:r>
                        <a:rPr lang="en-US" sz="1200" dirty="0">
                          <a:latin typeface="Aptos" panose="020B0004020202020204" pitchFamily="34" charset="0"/>
                        </a:rPr>
                        <a:t>Establish Communication Process for External UAT Status and Defect Reporting</a:t>
                      </a:r>
                    </a:p>
                  </a:txBody>
                  <a:tcPr/>
                </a:tc>
                <a:tc>
                  <a:txBody>
                    <a:bodyPr/>
                    <a:lstStyle/>
                    <a:p>
                      <a:pPr algn="ctr"/>
                      <a:r>
                        <a:rPr lang="en-US" sz="1200" dirty="0">
                          <a:latin typeface="Aptos" panose="020B0004020202020204" pitchFamily="34" charset="0"/>
                        </a:rPr>
                        <a:t>AGO UAT/AGO ITS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Completed</a:t>
                      </a:r>
                    </a:p>
                    <a:p>
                      <a:pPr algn="l"/>
                      <a:endParaRPr lang="en-US" sz="1200" dirty="0">
                        <a:latin typeface="Aptos" panose="020B0004020202020204" pitchFamily="34" charset="0"/>
                      </a:endParaRPr>
                    </a:p>
                  </a:txBody>
                  <a:tcPr/>
                </a:tc>
                <a:extLst>
                  <a:ext uri="{0D108BD9-81ED-4DB2-BD59-A6C34878D82A}">
                    <a16:rowId xmlns:a16="http://schemas.microsoft.com/office/drawing/2014/main" val="3714432313"/>
                  </a:ext>
                </a:extLst>
              </a:tr>
            </a:tbl>
          </a:graphicData>
        </a:graphic>
      </p:graphicFrame>
      <p:pic>
        <p:nvPicPr>
          <p:cNvPr id="12" name="Graphic 11" descr="Checkbox Checked with solid fill">
            <a:extLst>
              <a:ext uri="{FF2B5EF4-FFF2-40B4-BE49-F238E27FC236}">
                <a16:creationId xmlns:a16="http://schemas.microsoft.com/office/drawing/2014/main" id="{FEFD6208-B89C-7CDA-A3F9-A52B0A056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222715"/>
            <a:ext cx="454372" cy="454372"/>
          </a:xfrm>
          <a:prstGeom prst="rect">
            <a:avLst/>
          </a:prstGeom>
        </p:spPr>
      </p:pic>
      <p:pic>
        <p:nvPicPr>
          <p:cNvPr id="4" name="Graphic 3" descr="Checkbox Checked with solid fill">
            <a:extLst>
              <a:ext uri="{FF2B5EF4-FFF2-40B4-BE49-F238E27FC236}">
                <a16:creationId xmlns:a16="http://schemas.microsoft.com/office/drawing/2014/main" id="{E6C0FB2A-AC45-AFA1-C26A-D6C1E1341B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623482"/>
            <a:ext cx="454372" cy="454372"/>
          </a:xfrm>
          <a:prstGeom prst="rect">
            <a:avLst/>
          </a:prstGeom>
        </p:spPr>
      </p:pic>
      <p:pic>
        <p:nvPicPr>
          <p:cNvPr id="5" name="Graphic 4" descr="Checkbox Checked with solid fill">
            <a:extLst>
              <a:ext uri="{FF2B5EF4-FFF2-40B4-BE49-F238E27FC236}">
                <a16:creationId xmlns:a16="http://schemas.microsoft.com/office/drawing/2014/main" id="{EDE69E45-293F-2CE4-CB84-D6A9038AB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339810"/>
            <a:ext cx="454372" cy="454372"/>
          </a:xfrm>
          <a:prstGeom prst="rect">
            <a:avLst/>
          </a:prstGeom>
        </p:spPr>
      </p:pic>
      <p:pic>
        <p:nvPicPr>
          <p:cNvPr id="7" name="Graphic 6" descr="Hourglass Finished with solid fill">
            <a:extLst>
              <a:ext uri="{FF2B5EF4-FFF2-40B4-BE49-F238E27FC236}">
                <a16:creationId xmlns:a16="http://schemas.microsoft.com/office/drawing/2014/main" id="{2CDC2973-B70F-5BA1-FD9A-AB9D374A56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3891577"/>
            <a:ext cx="308354" cy="308354"/>
          </a:xfrm>
          <a:prstGeom prst="rect">
            <a:avLst/>
          </a:prstGeom>
        </p:spPr>
      </p:pic>
      <p:pic>
        <p:nvPicPr>
          <p:cNvPr id="9" name="Graphic 8" descr="Checkbox Checked with solid fill">
            <a:extLst>
              <a:ext uri="{FF2B5EF4-FFF2-40B4-BE49-F238E27FC236}">
                <a16:creationId xmlns:a16="http://schemas.microsoft.com/office/drawing/2014/main" id="{58ADC0A5-BB0B-4C3D-A3F8-35B21E690F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7385" y="3456905"/>
            <a:ext cx="454372" cy="454372"/>
          </a:xfrm>
          <a:prstGeom prst="rect">
            <a:avLst/>
          </a:prstGeom>
        </p:spPr>
      </p:pic>
      <p:pic>
        <p:nvPicPr>
          <p:cNvPr id="10" name="Graphic 9" descr="Checkbox Checked with solid fill">
            <a:extLst>
              <a:ext uri="{FF2B5EF4-FFF2-40B4-BE49-F238E27FC236}">
                <a16:creationId xmlns:a16="http://schemas.microsoft.com/office/drawing/2014/main" id="{265EA9F6-3B80-01EB-D51C-7651769ADC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4578165"/>
            <a:ext cx="454372" cy="454372"/>
          </a:xfrm>
          <a:prstGeom prst="rect">
            <a:avLst/>
          </a:prstGeom>
        </p:spPr>
      </p:pic>
      <p:pic>
        <p:nvPicPr>
          <p:cNvPr id="13" name="Graphic 12" descr="Checkbox Checked with solid fill">
            <a:extLst>
              <a:ext uri="{FF2B5EF4-FFF2-40B4-BE49-F238E27FC236}">
                <a16:creationId xmlns:a16="http://schemas.microsoft.com/office/drawing/2014/main" id="{BBA3243A-48D5-7DC9-6914-3AD2A16D4E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720129"/>
            <a:ext cx="454372" cy="454372"/>
          </a:xfrm>
          <a:prstGeom prst="rect">
            <a:avLst/>
          </a:prstGeom>
        </p:spPr>
      </p:pic>
      <p:pic>
        <p:nvPicPr>
          <p:cNvPr id="6" name="Graphic 5" descr="Checkbox Checked with solid fill">
            <a:extLst>
              <a:ext uri="{FF2B5EF4-FFF2-40B4-BE49-F238E27FC236}">
                <a16:creationId xmlns:a16="http://schemas.microsoft.com/office/drawing/2014/main" id="{78E208F7-CE85-5765-2102-40E8455661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0751" y="1987032"/>
            <a:ext cx="454372" cy="454372"/>
          </a:xfrm>
          <a:prstGeom prst="rect">
            <a:avLst/>
          </a:prstGeom>
        </p:spPr>
      </p:pic>
      <p:pic>
        <p:nvPicPr>
          <p:cNvPr id="14" name="Graphic 13" descr="Hourglass Finished with solid fill">
            <a:extLst>
              <a:ext uri="{FF2B5EF4-FFF2-40B4-BE49-F238E27FC236}">
                <a16:creationId xmlns:a16="http://schemas.microsoft.com/office/drawing/2014/main" id="{BA10A8EB-098C-70F9-A7BE-B8BF2BA994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3154200"/>
            <a:ext cx="308354" cy="308354"/>
          </a:xfrm>
          <a:prstGeom prst="rect">
            <a:avLst/>
          </a:prstGeom>
        </p:spPr>
      </p:pic>
      <p:pic>
        <p:nvPicPr>
          <p:cNvPr id="15" name="Graphic 14" descr="Checkbox Checked with solid fill">
            <a:extLst>
              <a:ext uri="{FF2B5EF4-FFF2-40B4-BE49-F238E27FC236}">
                <a16:creationId xmlns:a16="http://schemas.microsoft.com/office/drawing/2014/main" id="{13F9A66E-1B5A-17CB-25BA-59F8E2F830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4221222"/>
            <a:ext cx="454372" cy="454372"/>
          </a:xfrm>
          <a:prstGeom prst="rect">
            <a:avLst/>
          </a:prstGeom>
        </p:spPr>
      </p:pic>
    </p:spTree>
    <p:extLst>
      <p:ext uri="{BB962C8B-B14F-4D97-AF65-F5344CB8AC3E}">
        <p14:creationId xmlns:p14="http://schemas.microsoft.com/office/powerpoint/2010/main" val="199357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7DB5-9F55-A726-56A4-9BE54C7FC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66F15-1651-1A33-EE8F-A1571936382D}"/>
              </a:ext>
            </a:extLst>
          </p:cNvPr>
          <p:cNvSpPr>
            <a:spLocks noGrp="1"/>
          </p:cNvSpPr>
          <p:nvPr>
            <p:ph type="title"/>
          </p:nvPr>
        </p:nvSpPr>
        <p:spPr>
          <a:xfrm>
            <a:off x="805265" y="1922946"/>
            <a:ext cx="7782859" cy="857250"/>
          </a:xfrm>
        </p:spPr>
        <p:txBody>
          <a:bodyPr/>
          <a:lstStyle/>
          <a:p>
            <a:r>
              <a:rPr lang="en-US" dirty="0">
                <a:latin typeface="Aptos" panose="020B0004020202020204" pitchFamily="34" charset="0"/>
              </a:rPr>
              <a:t>Comments/Questions</a:t>
            </a:r>
          </a:p>
        </p:txBody>
      </p:sp>
    </p:spTree>
    <p:extLst>
      <p:ext uri="{BB962C8B-B14F-4D97-AF65-F5344CB8AC3E}">
        <p14:creationId xmlns:p14="http://schemas.microsoft.com/office/powerpoint/2010/main" val="2999003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ptos" panose="020B0004020202020204" pitchFamily="34" charset="0"/>
            </a:endParaRPr>
          </a:p>
          <a:p>
            <a:pPr>
              <a:defRPr/>
            </a:pPr>
            <a:r>
              <a:rPr lang="en-US" dirty="0">
                <a:latin typeface="Aptos" panose="020B0004020202020204" pitchFamily="34" charset="0"/>
              </a:rPr>
              <a:t>Thank You!</a:t>
            </a:r>
          </a:p>
        </p:txBody>
      </p:sp>
    </p:spTree>
    <p:extLst>
      <p:ext uri="{BB962C8B-B14F-4D97-AF65-F5344CB8AC3E}">
        <p14:creationId xmlns:p14="http://schemas.microsoft.com/office/powerpoint/2010/main" val="41920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903941" y="415951"/>
            <a:ext cx="7782859" cy="857250"/>
          </a:xfrm>
          <a:noFill/>
        </p:spPr>
        <p:txBody>
          <a:bodyPr>
            <a:normAutofit/>
          </a:bodyPr>
          <a:lstStyle/>
          <a:p>
            <a:pPr algn="l" eaLnBrk="1" fontAlgn="auto" hangingPunct="1">
              <a:spcAft>
                <a:spcPts val="0"/>
              </a:spcAft>
              <a:defRPr/>
            </a:pPr>
            <a:r>
              <a:rPr lang="en-US" dirty="0">
                <a:latin typeface="Aptos" panose="020B0004020202020204" pitchFamily="34" charset="0"/>
              </a:rPr>
              <a:t>Agenda</a:t>
            </a:r>
          </a:p>
        </p:txBody>
      </p:sp>
      <p:sp>
        <p:nvSpPr>
          <p:cNvPr id="4" name="Content Placeholder 3">
            <a:extLst>
              <a:ext uri="{FF2B5EF4-FFF2-40B4-BE49-F238E27FC236}">
                <a16:creationId xmlns:a16="http://schemas.microsoft.com/office/drawing/2014/main" id="{5333815E-AF94-430F-9B5B-422BA9401025}"/>
              </a:ext>
            </a:extLst>
          </p:cNvPr>
          <p:cNvSpPr>
            <a:spLocks noGrp="1"/>
          </p:cNvSpPr>
          <p:nvPr>
            <p:ph idx="1"/>
          </p:nvPr>
        </p:nvSpPr>
        <p:spPr>
          <a:xfrm>
            <a:off x="903941" y="1464309"/>
            <a:ext cx="7782859" cy="3394472"/>
          </a:xfrm>
        </p:spPr>
        <p:txBody>
          <a:bodyPr>
            <a:normAutofit fontScale="92500" lnSpcReduction="20000"/>
          </a:bodyPr>
          <a:lstStyle/>
          <a:p>
            <a:r>
              <a:rPr lang="en-US" dirty="0">
                <a:latin typeface="Aptos" panose="020B0004020202020204" pitchFamily="34" charset="0"/>
              </a:rPr>
              <a:t>UAT Failures – Updates</a:t>
            </a:r>
          </a:p>
          <a:p>
            <a:r>
              <a:rPr lang="en-US" dirty="0">
                <a:latin typeface="Aptos" panose="020B0004020202020204" pitchFamily="34" charset="0"/>
              </a:rPr>
              <a:t>Schedule Review</a:t>
            </a:r>
          </a:p>
          <a:p>
            <a:r>
              <a:rPr lang="en-US" dirty="0">
                <a:latin typeface="Aptos" panose="020B0004020202020204" pitchFamily="34" charset="0"/>
              </a:rPr>
              <a:t>User Acceptance Testing Targets</a:t>
            </a:r>
          </a:p>
          <a:p>
            <a:r>
              <a:rPr lang="en-US" dirty="0">
                <a:latin typeface="Aptos" panose="020B0004020202020204" pitchFamily="34" charset="0"/>
              </a:rPr>
              <a:t>UAT Results – Updates</a:t>
            </a:r>
          </a:p>
          <a:p>
            <a:r>
              <a:rPr lang="en-US" dirty="0">
                <a:latin typeface="Aptos" panose="020B0004020202020204" pitchFamily="34" charset="0"/>
              </a:rPr>
              <a:t>Cutover Touch Point</a:t>
            </a:r>
          </a:p>
          <a:p>
            <a:r>
              <a:rPr lang="en-US" dirty="0">
                <a:latin typeface="Aptos" panose="020B0004020202020204" pitchFamily="34" charset="0"/>
              </a:rPr>
              <a:t>Action Items Update</a:t>
            </a:r>
          </a:p>
          <a:p>
            <a:r>
              <a:rPr lang="en-US" dirty="0">
                <a:latin typeface="Aptos" panose="020B0004020202020204" pitchFamily="34" charset="0"/>
              </a:rPr>
              <a:t>Comments/Questions</a:t>
            </a:r>
          </a:p>
        </p:txBody>
      </p:sp>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17FDA-FBDE-57C1-8EE6-69B2C07D0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1541D-B2AD-78B3-26DD-49ADDEA78DE0}"/>
              </a:ext>
            </a:extLst>
          </p:cNvPr>
          <p:cNvSpPr>
            <a:spLocks noGrp="1"/>
          </p:cNvSpPr>
          <p:nvPr>
            <p:ph type="title"/>
          </p:nvPr>
        </p:nvSpPr>
        <p:spPr>
          <a:xfrm>
            <a:off x="960931" y="381753"/>
            <a:ext cx="7847511" cy="464892"/>
          </a:xfrm>
        </p:spPr>
        <p:txBody>
          <a:bodyPr anchor="ctr">
            <a:noAutofit/>
          </a:bodyPr>
          <a:lstStyle/>
          <a:p>
            <a:r>
              <a:rPr lang="en-US" sz="3400" dirty="0">
                <a:latin typeface="Aptos" panose="020B0004020202020204" pitchFamily="34" charset="0"/>
              </a:rPr>
              <a:t>TAX-AGO Interfaces</a:t>
            </a:r>
          </a:p>
        </p:txBody>
      </p:sp>
      <p:graphicFrame>
        <p:nvGraphicFramePr>
          <p:cNvPr id="6" name="Table 5">
            <a:extLst>
              <a:ext uri="{FF2B5EF4-FFF2-40B4-BE49-F238E27FC236}">
                <a16:creationId xmlns:a16="http://schemas.microsoft.com/office/drawing/2014/main" id="{4D8115B9-7FAE-15AD-44F3-5992399CD06C}"/>
              </a:ext>
            </a:extLst>
          </p:cNvPr>
          <p:cNvGraphicFramePr>
            <a:graphicFrameLocks noGrp="1"/>
          </p:cNvGraphicFramePr>
          <p:nvPr>
            <p:extLst>
              <p:ext uri="{D42A27DB-BD31-4B8C-83A1-F6EECF244321}">
                <p14:modId xmlns:p14="http://schemas.microsoft.com/office/powerpoint/2010/main" val="585290579"/>
              </p:ext>
            </p:extLst>
          </p:nvPr>
        </p:nvGraphicFramePr>
        <p:xfrm>
          <a:off x="1644072" y="1318265"/>
          <a:ext cx="6705600" cy="3443481"/>
        </p:xfrm>
        <a:graphic>
          <a:graphicData uri="http://schemas.openxmlformats.org/drawingml/2006/table">
            <a:tbl>
              <a:tblPr/>
              <a:tblGrid>
                <a:gridCol w="1467556">
                  <a:extLst>
                    <a:ext uri="{9D8B030D-6E8A-4147-A177-3AD203B41FA5}">
                      <a16:colId xmlns:a16="http://schemas.microsoft.com/office/drawing/2014/main" val="2171302858"/>
                    </a:ext>
                  </a:extLst>
                </a:gridCol>
                <a:gridCol w="1332088">
                  <a:extLst>
                    <a:ext uri="{9D8B030D-6E8A-4147-A177-3AD203B41FA5}">
                      <a16:colId xmlns:a16="http://schemas.microsoft.com/office/drawing/2014/main" val="3350886010"/>
                    </a:ext>
                  </a:extLst>
                </a:gridCol>
                <a:gridCol w="3905956">
                  <a:extLst>
                    <a:ext uri="{9D8B030D-6E8A-4147-A177-3AD203B41FA5}">
                      <a16:colId xmlns:a16="http://schemas.microsoft.com/office/drawing/2014/main" val="1122452738"/>
                    </a:ext>
                  </a:extLst>
                </a:gridCol>
              </a:tblGrid>
              <a:tr h="392295">
                <a:tc>
                  <a:txBody>
                    <a:bodyPr/>
                    <a:lstStyle/>
                    <a:p>
                      <a:pPr algn="l" fontAlgn="t"/>
                      <a:r>
                        <a:rPr lang="en-US" sz="2000" b="1" i="0" u="none" strike="noStrike" dirty="0">
                          <a:solidFill>
                            <a:srgbClr val="000000"/>
                          </a:solidFill>
                          <a:effectLst/>
                          <a:latin typeface="Avenir Next LT Pro" panose="020B0504020202020204" pitchFamily="34" charset="0"/>
                        </a:rPr>
                        <a:t>CUBS</a:t>
                      </a:r>
                    </a:p>
                  </a:txBody>
                  <a:tcPr marL="12449" marR="12449" marT="12449" marB="0">
                    <a:lnL>
                      <a:noFill/>
                    </a:lnL>
                    <a:lnR>
                      <a:noFill/>
                    </a:lnR>
                    <a:lnT>
                      <a:noFill/>
                    </a:lnT>
                    <a:lnB w="381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2000" b="1" i="0" u="none" strike="noStrike" dirty="0">
                          <a:solidFill>
                            <a:srgbClr val="000000"/>
                          </a:solidFill>
                          <a:effectLst/>
                          <a:latin typeface="Avenir Next LT Pro" panose="020B0504020202020204" pitchFamily="34" charset="0"/>
                        </a:rPr>
                        <a:t>DM</a:t>
                      </a:r>
                    </a:p>
                  </a:txBody>
                  <a:tcPr marL="12449" marR="12449" marT="12449" marB="0">
                    <a:lnL>
                      <a:noFill/>
                    </a:lnL>
                    <a:lnR>
                      <a:noFill/>
                    </a:lnR>
                    <a:lnT>
                      <a:noFill/>
                    </a:lnT>
                    <a:lnB w="381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2000" b="1" i="0" u="none" strike="noStrike" dirty="0">
                          <a:solidFill>
                            <a:srgbClr val="000000"/>
                          </a:solidFill>
                          <a:effectLst/>
                          <a:latin typeface="Avenir Next LT Pro" panose="020B0504020202020204" pitchFamily="34" charset="0"/>
                        </a:rPr>
                        <a:t>Name</a:t>
                      </a:r>
                    </a:p>
                  </a:txBody>
                  <a:tcPr marL="12449" marR="12449" marT="12449" marB="0">
                    <a:lnL>
                      <a:noFill/>
                    </a:lnL>
                    <a:lnR>
                      <a:noFill/>
                    </a:lnR>
                    <a:lnT>
                      <a:noFill/>
                    </a:lnT>
                    <a:lnB w="381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64034561"/>
                  </a:ext>
                </a:extLst>
              </a:tr>
              <a:tr h="377766">
                <a:tc>
                  <a:txBody>
                    <a:bodyPr/>
                    <a:lstStyle/>
                    <a:p>
                      <a:pPr algn="l" fontAlgn="t"/>
                      <a:r>
                        <a:rPr lang="en-US" sz="2000" b="0" i="0" u="none" strike="noStrike">
                          <a:solidFill>
                            <a:srgbClr val="000000"/>
                          </a:solidFill>
                          <a:effectLst/>
                          <a:latin typeface="Avenir Next LT Pro" panose="020B0504020202020204" pitchFamily="34" charset="0"/>
                        </a:rPr>
                        <a:t>9020</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XCI</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Cert Import</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447554"/>
                  </a:ext>
                </a:extLst>
              </a:tr>
              <a:tr h="377766">
                <a:tc>
                  <a:txBody>
                    <a:bodyPr/>
                    <a:lstStyle/>
                    <a:p>
                      <a:pPr algn="l" fontAlgn="t"/>
                      <a:r>
                        <a:rPr lang="en-US" sz="2000" b="0" i="0" u="none" strike="noStrike">
                          <a:solidFill>
                            <a:srgbClr val="000000"/>
                          </a:solidFill>
                          <a:effectLst/>
                          <a:latin typeface="Avenir Next LT Pro" panose="020B0504020202020204" pitchFamily="34" charset="0"/>
                        </a:rPr>
                        <a:t>9011</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XFI</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dirty="0">
                          <a:solidFill>
                            <a:srgbClr val="000000"/>
                          </a:solidFill>
                          <a:effectLst/>
                          <a:latin typeface="Avenir Next LT Pro" panose="020B0504020202020204" pitchFamily="34" charset="0"/>
                        </a:rPr>
                        <a:t>Transaction Import</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0980391"/>
                  </a:ext>
                </a:extLst>
              </a:tr>
              <a:tr h="377766">
                <a:tc>
                  <a:txBody>
                    <a:bodyPr/>
                    <a:lstStyle/>
                    <a:p>
                      <a:pPr algn="l" fontAlgn="t"/>
                      <a:r>
                        <a:rPr lang="en-US" sz="2000" b="0" i="0" u="none" strike="noStrike">
                          <a:solidFill>
                            <a:srgbClr val="000000"/>
                          </a:solidFill>
                          <a:effectLst/>
                          <a:latin typeface="Avenir Next LT Pro" panose="020B0504020202020204" pitchFamily="34" charset="0"/>
                        </a:rPr>
                        <a:t>9407.40</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XDI</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dirty="0" err="1">
                          <a:solidFill>
                            <a:srgbClr val="000000"/>
                          </a:solidFill>
                          <a:effectLst/>
                          <a:latin typeface="Avenir Next LT Pro" panose="020B0504020202020204" pitchFamily="34" charset="0"/>
                        </a:rPr>
                        <a:t>Decert</a:t>
                      </a:r>
                      <a:r>
                        <a:rPr lang="en-US" sz="2000" b="0" i="0" u="none" strike="noStrike" dirty="0">
                          <a:solidFill>
                            <a:srgbClr val="000000"/>
                          </a:solidFill>
                          <a:effectLst/>
                          <a:latin typeface="Avenir Next LT Pro" panose="020B0504020202020204" pitchFamily="34" charset="0"/>
                        </a:rPr>
                        <a:t> Import</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213486"/>
                  </a:ext>
                </a:extLst>
              </a:tr>
              <a:tr h="377766">
                <a:tc>
                  <a:txBody>
                    <a:bodyPr/>
                    <a:lstStyle/>
                    <a:p>
                      <a:pPr algn="l" fontAlgn="t"/>
                      <a:r>
                        <a:rPr lang="en-US" sz="2000" b="0" i="0" u="none" strike="noStrike">
                          <a:solidFill>
                            <a:srgbClr val="000000"/>
                          </a:solidFill>
                          <a:effectLst/>
                          <a:latin typeface="Avenir Next LT Pro" panose="020B0504020202020204" pitchFamily="34" charset="0"/>
                        </a:rPr>
                        <a:t>9011.40</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dirty="0">
                          <a:solidFill>
                            <a:srgbClr val="000000"/>
                          </a:solidFill>
                          <a:effectLst/>
                          <a:latin typeface="Avenir Next LT Pro" panose="020B0504020202020204" pitchFamily="34" charset="0"/>
                        </a:rPr>
                        <a:t>XNI</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NonFinancial Import</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4185734"/>
                  </a:ext>
                </a:extLst>
              </a:tr>
              <a:tr h="392295">
                <a:tc>
                  <a:txBody>
                    <a:bodyPr/>
                    <a:lstStyle/>
                    <a:p>
                      <a:pPr algn="l" fontAlgn="t"/>
                      <a:r>
                        <a:rPr lang="en-US" sz="2000" b="0" i="0" u="none" strike="noStrike" dirty="0">
                          <a:solidFill>
                            <a:srgbClr val="000000"/>
                          </a:solidFill>
                          <a:effectLst/>
                          <a:latin typeface="Avenir Next LT Pro" panose="020B0504020202020204" pitchFamily="34" charset="0"/>
                        </a:rPr>
                        <a:t>9008</a:t>
                      </a:r>
                    </a:p>
                  </a:txBody>
                  <a:tcPr marL="12449" marR="12449" marT="12449" marB="0">
                    <a:lnL>
                      <a:noFill/>
                    </a:lnL>
                    <a:lnR>
                      <a:noFill/>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fontAlgn="t"/>
                      <a:r>
                        <a:rPr lang="en-US" sz="2000" b="0" i="0" u="none" strike="noStrike" dirty="0">
                          <a:solidFill>
                            <a:srgbClr val="000000"/>
                          </a:solidFill>
                          <a:effectLst/>
                          <a:latin typeface="Avenir Next LT Pro" panose="020B0504020202020204" pitchFamily="34" charset="0"/>
                        </a:rPr>
                        <a:t>XAI</a:t>
                      </a:r>
                    </a:p>
                  </a:txBody>
                  <a:tcPr marL="12449" marR="12449" marT="12449" marB="0">
                    <a:lnL>
                      <a:noFill/>
                    </a:lnL>
                    <a:lnR>
                      <a:noFill/>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fontAlgn="t"/>
                      <a:r>
                        <a:rPr lang="en-US" sz="2000" b="0" i="0" u="none" strike="noStrike" dirty="0">
                          <a:solidFill>
                            <a:srgbClr val="000000"/>
                          </a:solidFill>
                          <a:effectLst/>
                          <a:latin typeface="Avenir Next LT Pro" panose="020B0504020202020204" pitchFamily="34" charset="0"/>
                        </a:rPr>
                        <a:t>Address Update Import</a:t>
                      </a:r>
                    </a:p>
                  </a:txBody>
                  <a:tcPr marL="12449" marR="12449" marT="12449" marB="0">
                    <a:lnL>
                      <a:noFill/>
                    </a:lnL>
                    <a:lnR>
                      <a:noFill/>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3127761"/>
                  </a:ext>
                </a:extLst>
              </a:tr>
              <a:tr h="377766">
                <a:tc>
                  <a:txBody>
                    <a:bodyPr/>
                    <a:lstStyle/>
                    <a:p>
                      <a:pPr algn="l" fontAlgn="t"/>
                      <a:r>
                        <a:rPr lang="en-US" sz="2000" b="0" i="0" u="none" strike="noStrike">
                          <a:solidFill>
                            <a:srgbClr val="000000"/>
                          </a:solidFill>
                          <a:effectLst/>
                          <a:latin typeface="Avenir Next LT Pro" panose="020B0504020202020204" pitchFamily="34" charset="0"/>
                        </a:rPr>
                        <a:t>8050.98</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XADO</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Active Data Outbound</a:t>
                      </a:r>
                    </a:p>
                  </a:txBody>
                  <a:tcPr marL="12449" marR="12449" marT="12449" marB="0">
                    <a:lnL>
                      <a:noFill/>
                    </a:lnL>
                    <a:lnR>
                      <a:noFill/>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0901617"/>
                  </a:ext>
                </a:extLst>
              </a:tr>
              <a:tr h="377766">
                <a:tc>
                  <a:txBody>
                    <a:bodyPr/>
                    <a:lstStyle/>
                    <a:p>
                      <a:pPr algn="l" fontAlgn="t"/>
                      <a:r>
                        <a:rPr lang="en-US" sz="2000" b="0" i="0" u="none" strike="noStrike">
                          <a:solidFill>
                            <a:srgbClr val="000000"/>
                          </a:solidFill>
                          <a:effectLst/>
                          <a:latin typeface="Avenir Next LT Pro" panose="020B0504020202020204" pitchFamily="34" charset="0"/>
                        </a:rPr>
                        <a:t>8050</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XFO</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Transaction Outbound</a:t>
                      </a:r>
                    </a:p>
                  </a:txBody>
                  <a:tcPr marL="12449" marR="12449" marT="124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9766367"/>
                  </a:ext>
                </a:extLst>
              </a:tr>
              <a:tr h="392295">
                <a:tc>
                  <a:txBody>
                    <a:bodyPr/>
                    <a:lstStyle/>
                    <a:p>
                      <a:pPr algn="l" fontAlgn="t"/>
                      <a:r>
                        <a:rPr lang="en-US" sz="2000" b="0" i="0" u="none" strike="noStrike">
                          <a:solidFill>
                            <a:srgbClr val="000000"/>
                          </a:solidFill>
                          <a:effectLst/>
                          <a:latin typeface="Avenir Next LT Pro" panose="020B0504020202020204" pitchFamily="34" charset="0"/>
                        </a:rPr>
                        <a:t>8050.40</a:t>
                      </a:r>
                    </a:p>
                  </a:txBody>
                  <a:tcPr marL="12449" marR="12449" marT="12449"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a:solidFill>
                            <a:srgbClr val="000000"/>
                          </a:solidFill>
                          <a:effectLst/>
                          <a:latin typeface="Avenir Next LT Pro" panose="020B0504020202020204" pitchFamily="34" charset="0"/>
                        </a:rPr>
                        <a:t>XNFO</a:t>
                      </a:r>
                    </a:p>
                  </a:txBody>
                  <a:tcPr marL="12449" marR="12449" marT="12449"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2000" b="0" i="0" u="none" strike="noStrike" dirty="0">
                          <a:solidFill>
                            <a:srgbClr val="000000"/>
                          </a:solidFill>
                          <a:effectLst/>
                          <a:latin typeface="Avenir Next LT Pro" panose="020B0504020202020204" pitchFamily="34" charset="0"/>
                        </a:rPr>
                        <a:t>Non-Financial Outbound</a:t>
                      </a:r>
                    </a:p>
                  </a:txBody>
                  <a:tcPr marL="12449" marR="12449" marT="12449"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8492045"/>
                  </a:ext>
                </a:extLst>
              </a:tr>
            </a:tbl>
          </a:graphicData>
        </a:graphic>
      </p:graphicFrame>
    </p:spTree>
    <p:extLst>
      <p:ext uri="{BB962C8B-B14F-4D97-AF65-F5344CB8AC3E}">
        <p14:creationId xmlns:p14="http://schemas.microsoft.com/office/powerpoint/2010/main" val="347842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750A-0B1B-21AB-C214-DDE5C97ED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7D6C2-811F-6599-8B31-51F05FB4BE1D}"/>
              </a:ext>
            </a:extLst>
          </p:cNvPr>
          <p:cNvSpPr>
            <a:spLocks noGrp="1"/>
          </p:cNvSpPr>
          <p:nvPr>
            <p:ph type="title"/>
          </p:nvPr>
        </p:nvSpPr>
        <p:spPr>
          <a:xfrm>
            <a:off x="1017696" y="80421"/>
            <a:ext cx="7847511" cy="356150"/>
          </a:xfrm>
        </p:spPr>
        <p:txBody>
          <a:bodyPr anchor="ctr">
            <a:noAutofit/>
          </a:bodyPr>
          <a:lstStyle/>
          <a:p>
            <a:r>
              <a:rPr lang="en-US" sz="2400" dirty="0">
                <a:latin typeface="Aptos" panose="020B0004020202020204" pitchFamily="34" charset="0"/>
              </a:rPr>
              <a:t>User Acceptance Testing – Changes</a:t>
            </a:r>
          </a:p>
        </p:txBody>
      </p:sp>
      <p:graphicFrame>
        <p:nvGraphicFramePr>
          <p:cNvPr id="3" name="Table 2">
            <a:extLst>
              <a:ext uri="{FF2B5EF4-FFF2-40B4-BE49-F238E27FC236}">
                <a16:creationId xmlns:a16="http://schemas.microsoft.com/office/drawing/2014/main" id="{BFBC8900-A7D0-1BAB-D8E1-D49B8F6B0DF7}"/>
              </a:ext>
            </a:extLst>
          </p:cNvPr>
          <p:cNvGraphicFramePr>
            <a:graphicFrameLocks noGrp="1"/>
          </p:cNvGraphicFramePr>
          <p:nvPr>
            <p:extLst>
              <p:ext uri="{D42A27DB-BD31-4B8C-83A1-F6EECF244321}">
                <p14:modId xmlns:p14="http://schemas.microsoft.com/office/powerpoint/2010/main" val="3714647057"/>
              </p:ext>
            </p:extLst>
          </p:nvPr>
        </p:nvGraphicFramePr>
        <p:xfrm>
          <a:off x="813410" y="521560"/>
          <a:ext cx="8256084" cy="4541520"/>
        </p:xfrm>
        <a:graphic>
          <a:graphicData uri="http://schemas.openxmlformats.org/drawingml/2006/table">
            <a:tbl>
              <a:tblPr firstRow="1" bandRow="1">
                <a:tableStyleId>{3B4B98B0-60AC-42C2-AFA5-B58CD77FA1E5}</a:tableStyleId>
              </a:tblPr>
              <a:tblGrid>
                <a:gridCol w="446430">
                  <a:extLst>
                    <a:ext uri="{9D8B030D-6E8A-4147-A177-3AD203B41FA5}">
                      <a16:colId xmlns:a16="http://schemas.microsoft.com/office/drawing/2014/main" val="4221470706"/>
                    </a:ext>
                  </a:extLst>
                </a:gridCol>
                <a:gridCol w="819573">
                  <a:extLst>
                    <a:ext uri="{9D8B030D-6E8A-4147-A177-3AD203B41FA5}">
                      <a16:colId xmlns:a16="http://schemas.microsoft.com/office/drawing/2014/main" val="3245736542"/>
                    </a:ext>
                  </a:extLst>
                </a:gridCol>
                <a:gridCol w="1903307">
                  <a:extLst>
                    <a:ext uri="{9D8B030D-6E8A-4147-A177-3AD203B41FA5}">
                      <a16:colId xmlns:a16="http://schemas.microsoft.com/office/drawing/2014/main" val="2822108424"/>
                    </a:ext>
                  </a:extLst>
                </a:gridCol>
                <a:gridCol w="5086774">
                  <a:extLst>
                    <a:ext uri="{9D8B030D-6E8A-4147-A177-3AD203B41FA5}">
                      <a16:colId xmlns:a16="http://schemas.microsoft.com/office/drawing/2014/main" val="2914276219"/>
                    </a:ext>
                  </a:extLst>
                </a:gridCol>
              </a:tblGrid>
              <a:tr h="237662">
                <a:tc>
                  <a:txBody>
                    <a:bodyPr/>
                    <a:lstStyle/>
                    <a:p>
                      <a:r>
                        <a:rPr lang="en-US" sz="1000" dirty="0">
                          <a:latin typeface="Aptos" panose="020B0004020202020204" pitchFamily="34" charset="0"/>
                        </a:rPr>
                        <a:t>ID</a:t>
                      </a:r>
                    </a:p>
                  </a:txBody>
                  <a:tcPr/>
                </a:tc>
                <a:tc>
                  <a:txBody>
                    <a:bodyPr/>
                    <a:lstStyle/>
                    <a:p>
                      <a:r>
                        <a:rPr lang="en-US" sz="1000" dirty="0">
                          <a:latin typeface="Aptos" panose="020B0004020202020204" pitchFamily="34" charset="0"/>
                        </a:rPr>
                        <a:t>Test Case</a:t>
                      </a:r>
                    </a:p>
                  </a:txBody>
                  <a:tcPr/>
                </a:tc>
                <a:tc>
                  <a:txBody>
                    <a:bodyPr/>
                    <a:lstStyle/>
                    <a:p>
                      <a:r>
                        <a:rPr lang="en-US" sz="1000" dirty="0">
                          <a:latin typeface="Aptos" panose="020B0004020202020204" pitchFamily="34" charset="0"/>
                        </a:rPr>
                        <a:t>Name</a:t>
                      </a:r>
                    </a:p>
                  </a:txBody>
                  <a:tcPr/>
                </a:tc>
                <a:tc>
                  <a:txBody>
                    <a:bodyPr/>
                    <a:lstStyle/>
                    <a:p>
                      <a:r>
                        <a:rPr lang="en-US" sz="1000" dirty="0">
                          <a:latin typeface="Aptos" panose="020B0004020202020204" pitchFamily="34" charset="0"/>
                        </a:rPr>
                        <a:t>Description of Change</a:t>
                      </a:r>
                    </a:p>
                  </a:txBody>
                  <a:tcPr/>
                </a:tc>
                <a:extLst>
                  <a:ext uri="{0D108BD9-81ED-4DB2-BD59-A6C34878D82A}">
                    <a16:rowId xmlns:a16="http://schemas.microsoft.com/office/drawing/2014/main" val="3604280417"/>
                  </a:ext>
                </a:extLst>
              </a:tr>
              <a:tr h="370840">
                <a:tc>
                  <a:txBody>
                    <a:bodyPr/>
                    <a:lstStyle/>
                    <a:p>
                      <a:pPr marL="0" algn="l" defTabSz="457200" rtl="0" eaLnBrk="1" fontAlgn="t" latinLnBrk="0" hangingPunct="1"/>
                      <a:r>
                        <a:rPr lang="en-US" sz="975" kern="1200" dirty="0">
                          <a:solidFill>
                            <a:schemeClr val="tx1"/>
                          </a:solidFill>
                          <a:latin typeface="Aptos" panose="020B0004020202020204" pitchFamily="34" charset="0"/>
                          <a:ea typeface="+mn-ea"/>
                          <a:cs typeface="+mn-cs"/>
                        </a:rPr>
                        <a:t>60017</a:t>
                      </a:r>
                    </a:p>
                  </a:txBody>
                  <a:tcPr marL="7620" marR="7620" marT="7620" marB="0"/>
                </a:tc>
                <a:tc>
                  <a:txBody>
                    <a:bodyPr/>
                    <a:lstStyle/>
                    <a:p>
                      <a:pPr marL="0" algn="l" defTabSz="457200" rtl="0" eaLnBrk="1" fontAlgn="t" latinLnBrk="0" hangingPunct="1"/>
                      <a:r>
                        <a:rPr lang="en-US" sz="975" kern="1200" dirty="0">
                          <a:solidFill>
                            <a:schemeClr val="tx1"/>
                          </a:solidFill>
                          <a:latin typeface="Aptos" panose="020B0004020202020204" pitchFamily="34" charset="0"/>
                          <a:ea typeface="+mn-ea"/>
                          <a:cs typeface="+mn-cs"/>
                        </a:rPr>
                        <a:t> </a:t>
                      </a:r>
                    </a:p>
                  </a:txBody>
                  <a:tcPr marL="7620" marR="7620" marT="7620" marB="0"/>
                </a:tc>
                <a:tc>
                  <a:txBody>
                    <a:bodyPr/>
                    <a:lstStyle/>
                    <a:p>
                      <a:pPr marL="0" algn="l" defTabSz="457200" rtl="0" eaLnBrk="1" latinLnBrk="0" hangingPunct="1"/>
                      <a:r>
                        <a:rPr lang="en-US" sz="975" kern="1200" dirty="0">
                          <a:solidFill>
                            <a:schemeClr val="tx1"/>
                          </a:solidFill>
                          <a:latin typeface="Aptos" panose="020B0004020202020204" pitchFamily="34" charset="0"/>
                          <a:ea typeface="+mn-ea"/>
                          <a:cs typeface="+mn-cs"/>
                        </a:rPr>
                        <a:t>Payment Error File – ETL rejects entire file</a:t>
                      </a:r>
                    </a:p>
                  </a:txBody>
                  <a:tcPr/>
                </a:tc>
                <a:tc>
                  <a:txBody>
                    <a:bodyPr/>
                    <a:lstStyle/>
                    <a:p>
                      <a:pPr marL="0" algn="l" defTabSz="457200" rtl="0" eaLnBrk="1" latinLnBrk="0" hangingPunct="1"/>
                      <a:r>
                        <a:rPr lang="en-US" sz="975" kern="1200" dirty="0">
                          <a:solidFill>
                            <a:schemeClr val="tx1"/>
                          </a:solidFill>
                          <a:latin typeface="Aptos" panose="020B0004020202020204" pitchFamily="34" charset="0"/>
                          <a:ea typeface="+mn-ea"/>
                          <a:cs typeface="+mn-cs"/>
                        </a:rPr>
                        <a:t>Reversing file-level reject decision and making Type-Application failures be record-level rejects</a:t>
                      </a:r>
                    </a:p>
                  </a:txBody>
                  <a:tcPr/>
                </a:tc>
                <a:extLst>
                  <a:ext uri="{0D108BD9-81ED-4DB2-BD59-A6C34878D82A}">
                    <a16:rowId xmlns:a16="http://schemas.microsoft.com/office/drawing/2014/main" val="731768813"/>
                  </a:ext>
                </a:extLst>
              </a:tr>
              <a:tr h="370840">
                <a:tc>
                  <a:txBody>
                    <a:bodyPr/>
                    <a:lstStyle/>
                    <a:p>
                      <a:pPr marL="0" algn="l" defTabSz="457200" rtl="0" eaLnBrk="1" fontAlgn="t" latinLnBrk="0" hangingPunct="1"/>
                      <a:r>
                        <a:rPr lang="en-US" sz="975" kern="1200">
                          <a:solidFill>
                            <a:schemeClr val="tx1"/>
                          </a:solidFill>
                          <a:latin typeface="Aptos" panose="020B0004020202020204" pitchFamily="34" charset="0"/>
                          <a:ea typeface="+mn-ea"/>
                          <a:cs typeface="+mn-cs"/>
                        </a:rPr>
                        <a:t>62017</a:t>
                      </a:r>
                    </a:p>
                  </a:txBody>
                  <a:tcPr marL="7620" marR="7620" marT="7620" marB="0"/>
                </a:tc>
                <a:tc>
                  <a:txBody>
                    <a:bodyPr/>
                    <a:lstStyle/>
                    <a:p>
                      <a:pPr marL="0" algn="l" defTabSz="457200" rtl="0" eaLnBrk="1" fontAlgn="t" latinLnBrk="0" hangingPunct="1"/>
                      <a:r>
                        <a:rPr lang="en-US" sz="975" kern="1200" dirty="0">
                          <a:solidFill>
                            <a:schemeClr val="tx1"/>
                          </a:solidFill>
                          <a:latin typeface="Aptos" panose="020B0004020202020204" pitchFamily="34" charset="0"/>
                          <a:ea typeface="+mn-ea"/>
                          <a:cs typeface="+mn-cs"/>
                        </a:rPr>
                        <a:t>EXXCI_0056</a:t>
                      </a:r>
                    </a:p>
                  </a:txBody>
                  <a:tcPr marL="7620" marR="7620" marT="7620" marB="0"/>
                </a:tc>
                <a:tc>
                  <a:txBody>
                    <a:bodyPr/>
                    <a:lstStyle/>
                    <a:p>
                      <a:pPr marL="0" algn="l" defTabSz="457200" rtl="0" eaLnBrk="1" latinLnBrk="0" hangingPunct="1"/>
                      <a:r>
                        <a:rPr lang="en-US" sz="975" kern="1200" dirty="0">
                          <a:solidFill>
                            <a:schemeClr val="tx1"/>
                          </a:solidFill>
                          <a:latin typeface="Aptos" panose="020B0004020202020204" pitchFamily="34" charset="0"/>
                          <a:ea typeface="+mn-ea"/>
                          <a:cs typeface="+mn-cs"/>
                        </a:rPr>
                        <a:t>Abatement Letter Deny sent off historical data in XCI</a:t>
                      </a:r>
                    </a:p>
                  </a:txBody>
                  <a:tcPr/>
                </a:tc>
                <a:tc>
                  <a:txBody>
                    <a:bodyPr/>
                    <a:lstStyle/>
                    <a:p>
                      <a:pPr marL="0" algn="l" defTabSz="457200" rtl="0" eaLnBrk="1" latinLnBrk="0" hangingPunct="1"/>
                      <a:r>
                        <a:rPr lang="en-US" sz="975" kern="1200" dirty="0">
                          <a:solidFill>
                            <a:schemeClr val="tx1"/>
                          </a:solidFill>
                          <a:latin typeface="Aptos" panose="020B0004020202020204" pitchFamily="34" charset="0"/>
                          <a:ea typeface="+mn-ea"/>
                          <a:cs typeface="+mn-cs"/>
                        </a:rPr>
                        <a:t>When abatement approvals/denials come in on the XNI, a letter is triggered to be sent. Using this same field with historical information provided in the XCI was also triggering this letter. Change being made to exclude Y/N informational fields in XCI from triggering letter.</a:t>
                      </a:r>
                    </a:p>
                  </a:txBody>
                  <a:tcPr/>
                </a:tc>
                <a:extLst>
                  <a:ext uri="{0D108BD9-81ED-4DB2-BD59-A6C34878D82A}">
                    <a16:rowId xmlns:a16="http://schemas.microsoft.com/office/drawing/2014/main" val="846026796"/>
                  </a:ext>
                </a:extLst>
              </a:tr>
              <a:tr h="370840">
                <a:tc>
                  <a:txBody>
                    <a:bodyPr/>
                    <a:lstStyle/>
                    <a:p>
                      <a:pPr marL="0" algn="l" defTabSz="457200" rtl="0" eaLnBrk="1" fontAlgn="t" latinLnBrk="0" hangingPunct="1"/>
                      <a:r>
                        <a:rPr lang="en-US" sz="975" kern="1200">
                          <a:solidFill>
                            <a:schemeClr val="tx1"/>
                          </a:solidFill>
                          <a:latin typeface="Aptos" panose="020B0004020202020204" pitchFamily="34" charset="0"/>
                          <a:ea typeface="+mn-ea"/>
                          <a:cs typeface="+mn-cs"/>
                        </a:rPr>
                        <a:t>62052</a:t>
                      </a:r>
                    </a:p>
                  </a:txBody>
                  <a:tcPr marL="7620" marR="7620" marT="7620" marB="0"/>
                </a:tc>
                <a:tc>
                  <a:txBody>
                    <a:bodyPr/>
                    <a:lstStyle/>
                    <a:p>
                      <a:pPr marL="0" algn="l" defTabSz="457200" rtl="0" eaLnBrk="1" fontAlgn="t" latinLnBrk="0" hangingPunct="1"/>
                      <a:r>
                        <a:rPr lang="en-US" sz="975" kern="1200" dirty="0">
                          <a:solidFill>
                            <a:schemeClr val="tx1"/>
                          </a:solidFill>
                          <a:latin typeface="Aptos" panose="020B0004020202020204" pitchFamily="34" charset="0"/>
                          <a:ea typeface="+mn-ea"/>
                          <a:cs typeface="+mn-cs"/>
                        </a:rPr>
                        <a:t>EXFP_0043</a:t>
                      </a:r>
                    </a:p>
                  </a:txBody>
                  <a:tcPr marL="7620" marR="7620" marT="7620" marB="0"/>
                </a:tc>
                <a:tc>
                  <a:txBody>
                    <a:bodyPr/>
                    <a:lstStyle/>
                    <a:p>
                      <a:pPr marL="0" algn="l" defTabSz="457200" rtl="0" eaLnBrk="1" latinLnBrk="0" hangingPunct="1"/>
                      <a:r>
                        <a:rPr lang="en-US" sz="975" kern="1200" dirty="0">
                          <a:solidFill>
                            <a:schemeClr val="tx1"/>
                          </a:solidFill>
                          <a:latin typeface="Aptos" panose="020B0004020202020204" pitchFamily="34" charset="0"/>
                          <a:ea typeface="+mn-ea"/>
                          <a:cs typeface="+mn-cs"/>
                        </a:rPr>
                        <a:t>Changes to TrueUp – Payment not applied in DM due to overpayment</a:t>
                      </a:r>
                    </a:p>
                  </a:txBody>
                  <a:tcPr/>
                </a:tc>
                <a:tc>
                  <a:txBody>
                    <a:bodyPr/>
                    <a:lstStyle/>
                    <a:p>
                      <a:pPr marL="0" algn="l" defTabSz="457200" rtl="0" eaLnBrk="1" latinLnBrk="0" hangingPunct="1"/>
                      <a:r>
                        <a:rPr lang="en-US" sz="975" kern="1200" dirty="0">
                          <a:solidFill>
                            <a:schemeClr val="tx1"/>
                          </a:solidFill>
                          <a:latin typeface="Aptos" panose="020B0004020202020204" pitchFamily="34" charset="0"/>
                          <a:ea typeface="+mn-ea"/>
                          <a:cs typeface="+mn-cs"/>
                        </a:rPr>
                        <a:t>TrueUp call was getting live account balance, but DM account doesn’t reflect this current balance until interest accrues or payment posts. TrueUp adding an additional call to add a tag on accounts expecting payments so that DM can post the accrued interest/fees and prevent this balance discrepancy</a:t>
                      </a:r>
                    </a:p>
                  </a:txBody>
                  <a:tcPr/>
                </a:tc>
                <a:extLst>
                  <a:ext uri="{0D108BD9-81ED-4DB2-BD59-A6C34878D82A}">
                    <a16:rowId xmlns:a16="http://schemas.microsoft.com/office/drawing/2014/main" val="1340292576"/>
                  </a:ext>
                </a:extLst>
              </a:tr>
              <a:tr h="370840">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975" kern="1200" dirty="0">
                          <a:solidFill>
                            <a:schemeClr val="tx1"/>
                          </a:solidFill>
                          <a:latin typeface="Aptos" panose="020B0004020202020204" pitchFamily="34" charset="0"/>
                          <a:ea typeface="+mn-ea"/>
                          <a:cs typeface="+mn-cs"/>
                        </a:rPr>
                        <a:t>62053</a:t>
                      </a:r>
                    </a:p>
                    <a:p>
                      <a:pPr marL="0" algn="l" defTabSz="457200" rtl="0" eaLnBrk="1" fontAlgn="t" latinLnBrk="0" hangingPunct="1"/>
                      <a:endParaRPr lang="en-US" sz="975" kern="1200" dirty="0">
                        <a:solidFill>
                          <a:schemeClr val="tx1"/>
                        </a:solidFill>
                        <a:latin typeface="Aptos" panose="020B0004020202020204" pitchFamily="34" charset="0"/>
                        <a:ea typeface="+mn-ea"/>
                        <a:cs typeface="+mn-cs"/>
                      </a:endParaRPr>
                    </a:p>
                  </a:txBody>
                  <a:tcPr marL="7620" marR="7620" marT="7620" marB="0"/>
                </a:tc>
                <a:tc>
                  <a:txBody>
                    <a:bodyPr/>
                    <a:lstStyle/>
                    <a:p>
                      <a:pPr marL="0" algn="l" defTabSz="457200" rtl="0" eaLnBrk="1" fontAlgn="t" latinLnBrk="0" hangingPunct="1"/>
                      <a:r>
                        <a:rPr lang="en-US" sz="975" kern="1200" dirty="0">
                          <a:solidFill>
                            <a:schemeClr val="tx1"/>
                          </a:solidFill>
                          <a:latin typeface="Aptos" panose="020B0004020202020204" pitchFamily="34" charset="0"/>
                          <a:ea typeface="+mn-ea"/>
                          <a:cs typeface="+mn-cs"/>
                        </a:rPr>
                        <a:t>EXFP_0020</a:t>
                      </a:r>
                    </a:p>
                  </a:txBody>
                  <a:tcPr marL="7620" marR="7620" marT="7620" marB="0"/>
                </a:tc>
                <a:tc>
                  <a:txBody>
                    <a:bodyPr/>
                    <a:lstStyle/>
                    <a:p>
                      <a:pPr marL="0" algn="l" defTabSz="457200" rtl="0" eaLnBrk="1" latinLnBrk="0" hangingPunct="1"/>
                      <a:r>
                        <a:rPr lang="en-US" sz="975" kern="1200" dirty="0">
                          <a:solidFill>
                            <a:schemeClr val="tx1"/>
                          </a:solidFill>
                          <a:latin typeface="Aptos" panose="020B0004020202020204" pitchFamily="34" charset="0"/>
                          <a:ea typeface="+mn-ea"/>
                          <a:cs typeface="+mn-cs"/>
                        </a:rPr>
                        <a:t>TX Payment CSV needs DM Transaction ID</a:t>
                      </a:r>
                    </a:p>
                  </a:txBody>
                  <a:tcPr/>
                </a:tc>
                <a:tc>
                  <a:txBody>
                    <a:bodyPr/>
                    <a:lstStyle/>
                    <a:p>
                      <a:pPr marL="0" algn="l" defTabSz="457200" rtl="0" eaLnBrk="1" latinLnBrk="0" hangingPunct="1"/>
                      <a:r>
                        <a:rPr lang="en-US" sz="975" kern="1200" dirty="0">
                          <a:solidFill>
                            <a:schemeClr val="tx1"/>
                          </a:solidFill>
                          <a:latin typeface="Aptos" panose="020B0004020202020204" pitchFamily="34" charset="0"/>
                          <a:ea typeface="+mn-ea"/>
                          <a:cs typeface="+mn-cs"/>
                        </a:rPr>
                        <a:t>Adding unique DM payment identifier to invoice payment details</a:t>
                      </a:r>
                    </a:p>
                  </a:txBody>
                  <a:tcPr/>
                </a:tc>
                <a:extLst>
                  <a:ext uri="{0D108BD9-81ED-4DB2-BD59-A6C34878D82A}">
                    <a16:rowId xmlns:a16="http://schemas.microsoft.com/office/drawing/2014/main" val="3781608248"/>
                  </a:ext>
                </a:extLst>
              </a:tr>
              <a:tr h="370840">
                <a:tc>
                  <a:txBody>
                    <a:bodyPr/>
                    <a:lstStyle/>
                    <a:p>
                      <a:pPr marL="0" algn="l" defTabSz="457200" rtl="0" eaLnBrk="1" fontAlgn="t" latinLnBrk="0" hangingPunct="1"/>
                      <a:r>
                        <a:rPr lang="en-US" sz="975" kern="1200">
                          <a:solidFill>
                            <a:schemeClr val="tx1"/>
                          </a:solidFill>
                          <a:latin typeface="Aptos" panose="020B0004020202020204" pitchFamily="34" charset="0"/>
                          <a:ea typeface="+mn-ea"/>
                          <a:cs typeface="+mn-cs"/>
                        </a:rPr>
                        <a:t>62054</a:t>
                      </a:r>
                    </a:p>
                  </a:txBody>
                  <a:tcPr marL="7620" marR="7620" marT="7620" marB="0"/>
                </a:tc>
                <a:tc>
                  <a:txBody>
                    <a:bodyPr/>
                    <a:lstStyle/>
                    <a:p>
                      <a:pPr marL="0" algn="l" defTabSz="457200" rtl="0" eaLnBrk="1" fontAlgn="t" latinLnBrk="0" hangingPunct="1"/>
                      <a:r>
                        <a:rPr lang="en-US" sz="975" kern="1200" dirty="0">
                          <a:solidFill>
                            <a:schemeClr val="tx1"/>
                          </a:solidFill>
                          <a:latin typeface="Aptos" panose="020B0004020202020204" pitchFamily="34" charset="0"/>
                          <a:ea typeface="+mn-ea"/>
                          <a:cs typeface="+mn-cs"/>
                        </a:rPr>
                        <a:t>EXFP_0019</a:t>
                      </a:r>
                    </a:p>
                  </a:txBody>
                  <a:tcPr marL="7620" marR="7620" marT="7620" marB="0"/>
                </a:tc>
                <a:tc>
                  <a:txBody>
                    <a:bodyPr/>
                    <a:lstStyle/>
                    <a:p>
                      <a:pPr marL="0" algn="l" defTabSz="457200" rtl="0" eaLnBrk="1" latinLnBrk="0" hangingPunct="1"/>
                      <a:r>
                        <a:rPr lang="en-US" sz="975" kern="1200" dirty="0">
                          <a:solidFill>
                            <a:schemeClr val="tx1"/>
                          </a:solidFill>
                          <a:latin typeface="Aptos" panose="020B0004020202020204" pitchFamily="34" charset="0"/>
                          <a:ea typeface="+mn-ea"/>
                          <a:cs typeface="+mn-cs"/>
                        </a:rPr>
                        <a:t>AG Payment CSV needs DM Transaction ID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75" kern="1200" dirty="0">
                          <a:solidFill>
                            <a:schemeClr val="tx1"/>
                          </a:solidFill>
                          <a:latin typeface="Aptos" panose="020B0004020202020204" pitchFamily="34" charset="0"/>
                          <a:ea typeface="+mn-ea"/>
                          <a:cs typeface="+mn-cs"/>
                        </a:rPr>
                        <a:t>Adding unique DM payment identifier to invoice payment details</a:t>
                      </a:r>
                    </a:p>
                    <a:p>
                      <a:pPr marL="0" algn="l" defTabSz="457200" rtl="0" eaLnBrk="1" latinLnBrk="0" hangingPunct="1"/>
                      <a:endParaRPr lang="en-US" sz="975" kern="1200" dirty="0">
                        <a:solidFill>
                          <a:schemeClr val="tx1"/>
                        </a:solidFill>
                        <a:latin typeface="Aptos" panose="020B0004020202020204" pitchFamily="34" charset="0"/>
                        <a:ea typeface="+mn-ea"/>
                        <a:cs typeface="+mn-cs"/>
                      </a:endParaRPr>
                    </a:p>
                  </a:txBody>
                  <a:tcPr/>
                </a:tc>
                <a:extLst>
                  <a:ext uri="{0D108BD9-81ED-4DB2-BD59-A6C34878D82A}">
                    <a16:rowId xmlns:a16="http://schemas.microsoft.com/office/drawing/2014/main" val="646817758"/>
                  </a:ext>
                </a:extLst>
              </a:tr>
              <a:tr h="370840">
                <a:tc>
                  <a:txBody>
                    <a:bodyPr/>
                    <a:lstStyle/>
                    <a:p>
                      <a:pPr marL="0" algn="l" defTabSz="457200" rtl="0" eaLnBrk="1" fontAlgn="t" latinLnBrk="0" hangingPunct="1"/>
                      <a:r>
                        <a:rPr lang="en-US" sz="975" kern="1200" dirty="0">
                          <a:solidFill>
                            <a:schemeClr val="tx1"/>
                          </a:solidFill>
                          <a:latin typeface="Aptos" panose="020B0004020202020204" pitchFamily="34" charset="0"/>
                          <a:ea typeface="+mn-ea"/>
                          <a:cs typeface="+mn-cs"/>
                        </a:rPr>
                        <a:t>62086</a:t>
                      </a:r>
                    </a:p>
                  </a:txBody>
                  <a:tcPr marL="7620" marR="7620" marT="7620" marB="0"/>
                </a:tc>
                <a:tc>
                  <a:txBody>
                    <a:bodyPr/>
                    <a:lstStyle/>
                    <a:p>
                      <a:pPr marL="0" algn="l" defTabSz="457200" rtl="0" eaLnBrk="1" fontAlgn="t" latinLnBrk="0" hangingPunct="1"/>
                      <a:r>
                        <a:rPr lang="en-US" sz="975" kern="1200" dirty="0">
                          <a:solidFill>
                            <a:schemeClr val="tx1"/>
                          </a:solidFill>
                          <a:latin typeface="Aptos" panose="020B0004020202020204" pitchFamily="34" charset="0"/>
                          <a:ea typeface="+mn-ea"/>
                          <a:cs typeface="+mn-cs"/>
                        </a:rPr>
                        <a:t>EXXCI_0025</a:t>
                      </a:r>
                    </a:p>
                  </a:txBody>
                  <a:tcPr marL="7620" marR="7620" marT="7620" marB="0"/>
                </a:tc>
                <a:tc>
                  <a:txBody>
                    <a:bodyPr/>
                    <a:lstStyle/>
                    <a:p>
                      <a:pPr marL="0" algn="l" defTabSz="457200" rtl="0" eaLnBrk="1" latinLnBrk="0" hangingPunct="1"/>
                      <a:r>
                        <a:rPr lang="en-US" sz="975" kern="1200" dirty="0">
                          <a:solidFill>
                            <a:schemeClr val="tx1"/>
                          </a:solidFill>
                          <a:latin typeface="Aptos" panose="020B0004020202020204" pitchFamily="34" charset="0"/>
                          <a:ea typeface="+mn-ea"/>
                          <a:cs typeface="+mn-cs"/>
                        </a:rPr>
                        <a:t>XCI File Load Failure – Lien Demo UDP &amp; Foreign State Code</a:t>
                      </a:r>
                    </a:p>
                  </a:txBody>
                  <a:tcPr/>
                </a:tc>
                <a:tc>
                  <a:txBody>
                    <a:bodyPr/>
                    <a:lstStyle/>
                    <a:p>
                      <a:pPr marL="0" algn="l" defTabSz="457200" rtl="0" eaLnBrk="1" latinLnBrk="0" hangingPunct="1"/>
                      <a:r>
                        <a:rPr lang="en-US" sz="975" kern="1200" dirty="0">
                          <a:solidFill>
                            <a:schemeClr val="tx1"/>
                          </a:solidFill>
                          <a:latin typeface="Aptos" panose="020B0004020202020204" pitchFamily="34" charset="0"/>
                          <a:ea typeface="+mn-ea"/>
                          <a:cs typeface="+mn-cs"/>
                        </a:rPr>
                        <a:t>A MEX state ID was causing an error because the lien address information field is limited to 2 characters. Since out-of-state liens are filed in Franklin county, we are changing the non-US state fields to map to OH for lien addresses (MEX to remain on debtor address)</a:t>
                      </a:r>
                    </a:p>
                  </a:txBody>
                  <a:tcPr/>
                </a:tc>
                <a:extLst>
                  <a:ext uri="{0D108BD9-81ED-4DB2-BD59-A6C34878D82A}">
                    <a16:rowId xmlns:a16="http://schemas.microsoft.com/office/drawing/2014/main" val="279365418"/>
                  </a:ext>
                </a:extLst>
              </a:tr>
              <a:tr h="370840">
                <a:tc>
                  <a:txBody>
                    <a:bodyPr/>
                    <a:lstStyle/>
                    <a:p>
                      <a:pPr marL="0" algn="l" defTabSz="457200" rtl="0" eaLnBrk="1" fontAlgn="t" latinLnBrk="0" hangingPunct="1"/>
                      <a:r>
                        <a:rPr lang="en-US" sz="975" kern="1200" dirty="0">
                          <a:solidFill>
                            <a:schemeClr val="tx1"/>
                          </a:solidFill>
                          <a:latin typeface="Aptos" panose="020B0004020202020204" pitchFamily="34" charset="0"/>
                          <a:ea typeface="+mn-ea"/>
                          <a:cs typeface="+mn-cs"/>
                        </a:rPr>
                        <a:t>62088</a:t>
                      </a:r>
                    </a:p>
                  </a:txBody>
                  <a:tcPr marL="7620" marR="7620" marT="7620" marB="0"/>
                </a:tc>
                <a:tc>
                  <a:txBody>
                    <a:bodyPr/>
                    <a:lstStyle/>
                    <a:p>
                      <a:pPr marL="0" algn="l" defTabSz="457200" rtl="0" eaLnBrk="1" fontAlgn="t" latinLnBrk="0" hangingPunct="1"/>
                      <a:r>
                        <a:rPr lang="en-US" sz="975" kern="1200" dirty="0">
                          <a:solidFill>
                            <a:schemeClr val="tx1"/>
                          </a:solidFill>
                          <a:latin typeface="Aptos" panose="020B0004020202020204" pitchFamily="34" charset="0"/>
                          <a:ea typeface="+mn-ea"/>
                          <a:cs typeface="+mn-cs"/>
                        </a:rPr>
                        <a:t>EXXFO_0001</a:t>
                      </a:r>
                    </a:p>
                  </a:txBody>
                  <a:tcPr marL="7620" marR="7620" marT="7620" marB="0"/>
                </a:tc>
                <a:tc>
                  <a:txBody>
                    <a:bodyPr/>
                    <a:lstStyle/>
                    <a:p>
                      <a:pPr marL="0" algn="l" defTabSz="457200" rtl="0" eaLnBrk="1" latinLnBrk="0" hangingPunct="1"/>
                      <a:r>
                        <a:rPr lang="en-US" sz="975" kern="1200" dirty="0">
                          <a:solidFill>
                            <a:schemeClr val="tx1"/>
                          </a:solidFill>
                          <a:latin typeface="Aptos" panose="020B0004020202020204" pitchFamily="34" charset="0"/>
                          <a:ea typeface="+mn-ea"/>
                          <a:cs typeface="+mn-cs"/>
                        </a:rPr>
                        <a:t>Assessment Errored out and did not process in ODT system (Negative Payments)</a:t>
                      </a:r>
                    </a:p>
                  </a:txBody>
                  <a:tcPr/>
                </a:tc>
                <a:tc>
                  <a:txBody>
                    <a:bodyPr/>
                    <a:lstStyle/>
                    <a:p>
                      <a:pPr marL="0" algn="l" defTabSz="457200" rtl="0" eaLnBrk="1" latinLnBrk="0" hangingPunct="1"/>
                      <a:r>
                        <a:rPr lang="en-US" sz="975" kern="1200" dirty="0">
                          <a:solidFill>
                            <a:schemeClr val="tx1"/>
                          </a:solidFill>
                          <a:latin typeface="Aptos" panose="020B0004020202020204" pitchFamily="34" charset="0"/>
                          <a:ea typeface="+mn-ea"/>
                          <a:cs typeface="+mn-cs"/>
                        </a:rPr>
                        <a:t>Initially, the error was caused by a debtor refund being reported in the XFO. We have submitted a change to exclude this transaction type from being in our outbound file &amp; we have excluded amounts posting to the OVP bucket. In the case that negative payments should still need to be used as a workaround, ODT can accept those and error out to a Work Item.</a:t>
                      </a:r>
                    </a:p>
                  </a:txBody>
                  <a:tcPr/>
                </a:tc>
                <a:extLst>
                  <a:ext uri="{0D108BD9-81ED-4DB2-BD59-A6C34878D82A}">
                    <a16:rowId xmlns:a16="http://schemas.microsoft.com/office/drawing/2014/main" val="3271231025"/>
                  </a:ext>
                </a:extLst>
              </a:tr>
              <a:tr h="370840">
                <a:tc>
                  <a:txBody>
                    <a:bodyPr/>
                    <a:lstStyle/>
                    <a:p>
                      <a:pPr marL="0" algn="l" defTabSz="457200" rtl="0" eaLnBrk="1" fontAlgn="t" latinLnBrk="0" hangingPunct="1"/>
                      <a:r>
                        <a:rPr lang="en-US" sz="975" kern="1200" dirty="0">
                          <a:solidFill>
                            <a:schemeClr val="tx1"/>
                          </a:solidFill>
                          <a:latin typeface="Aptos" panose="020B0004020202020204" pitchFamily="34" charset="0"/>
                          <a:ea typeface="+mn-ea"/>
                          <a:cs typeface="+mn-cs"/>
                        </a:rPr>
                        <a:t>62117</a:t>
                      </a:r>
                    </a:p>
                  </a:txBody>
                  <a:tcPr marL="7620" marR="7620" marT="7620" marB="0"/>
                </a:tc>
                <a:tc>
                  <a:txBody>
                    <a:bodyPr/>
                    <a:lstStyle/>
                    <a:p>
                      <a:pPr marL="0" algn="l" defTabSz="457200" rtl="0" eaLnBrk="1" fontAlgn="t" latinLnBrk="0" hangingPunct="1"/>
                      <a:endParaRPr lang="en-US" sz="975" kern="1200" dirty="0">
                        <a:solidFill>
                          <a:schemeClr val="tx1"/>
                        </a:solidFill>
                        <a:latin typeface="Aptos" panose="020B0004020202020204" pitchFamily="34" charset="0"/>
                        <a:ea typeface="+mn-ea"/>
                        <a:cs typeface="+mn-cs"/>
                      </a:endParaRPr>
                    </a:p>
                  </a:txBody>
                  <a:tcPr marL="7620" marR="7620" marT="7620" marB="0"/>
                </a:tc>
                <a:tc>
                  <a:txBody>
                    <a:bodyPr/>
                    <a:lstStyle/>
                    <a:p>
                      <a:pPr marL="0" algn="l" defTabSz="457200" rtl="0" eaLnBrk="1" latinLnBrk="0" hangingPunct="1"/>
                      <a:r>
                        <a:rPr lang="en-US" sz="975" kern="1200" dirty="0">
                          <a:solidFill>
                            <a:schemeClr val="tx1"/>
                          </a:solidFill>
                          <a:latin typeface="Aptos" panose="020B0004020202020204" pitchFamily="34" charset="0"/>
                          <a:ea typeface="+mn-ea"/>
                          <a:cs typeface="+mn-cs"/>
                        </a:rPr>
                        <a:t>Number of records sent in XADO does not match accounts in ODT active system</a:t>
                      </a:r>
                    </a:p>
                  </a:txBody>
                  <a:tcPr/>
                </a:tc>
                <a:tc>
                  <a:txBody>
                    <a:bodyPr/>
                    <a:lstStyle/>
                    <a:p>
                      <a:pPr marL="0" algn="l" defTabSz="457200" rtl="0" eaLnBrk="1" latinLnBrk="0" hangingPunct="1"/>
                      <a:r>
                        <a:rPr lang="en-US" sz="975" kern="1200" dirty="0">
                          <a:solidFill>
                            <a:schemeClr val="tx1"/>
                          </a:solidFill>
                          <a:latin typeface="Aptos" panose="020B0004020202020204" pitchFamily="34" charset="0"/>
                          <a:ea typeface="+mn-ea"/>
                          <a:cs typeface="+mn-cs"/>
                        </a:rPr>
                        <a:t>It appeared AGO had balances on about 1 million accounts that ODT had no remaining balance for. We are changing this interface to report account current balance, instead of account original balance.</a:t>
                      </a:r>
                    </a:p>
                  </a:txBody>
                  <a:tcPr/>
                </a:tc>
                <a:extLst>
                  <a:ext uri="{0D108BD9-81ED-4DB2-BD59-A6C34878D82A}">
                    <a16:rowId xmlns:a16="http://schemas.microsoft.com/office/drawing/2014/main" val="1217598781"/>
                  </a:ext>
                </a:extLst>
              </a:tr>
            </a:tbl>
          </a:graphicData>
        </a:graphic>
      </p:graphicFrame>
    </p:spTree>
    <p:extLst>
      <p:ext uri="{BB962C8B-B14F-4D97-AF65-F5344CB8AC3E}">
        <p14:creationId xmlns:p14="http://schemas.microsoft.com/office/powerpoint/2010/main" val="303323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459D1-7815-D357-6613-8D3A5C671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D3509-0623-DFBE-1926-2FFE731EC4DA}"/>
              </a:ext>
            </a:extLst>
          </p:cNvPr>
          <p:cNvSpPr>
            <a:spLocks noGrp="1"/>
          </p:cNvSpPr>
          <p:nvPr>
            <p:ph type="title"/>
          </p:nvPr>
        </p:nvSpPr>
        <p:spPr>
          <a:xfrm>
            <a:off x="899973" y="157200"/>
            <a:ext cx="7847511" cy="464892"/>
          </a:xfrm>
        </p:spPr>
        <p:txBody>
          <a:bodyPr anchor="ctr">
            <a:normAutofit fontScale="90000"/>
          </a:bodyPr>
          <a:lstStyle/>
          <a:p>
            <a:r>
              <a:rPr lang="en-US" sz="2800" dirty="0">
                <a:latin typeface="Aptos" panose="020B0004020202020204" pitchFamily="34" charset="0"/>
              </a:rPr>
              <a:t>User Acceptance Testing – Defects</a:t>
            </a:r>
          </a:p>
        </p:txBody>
      </p:sp>
      <p:graphicFrame>
        <p:nvGraphicFramePr>
          <p:cNvPr id="3" name="Table 2">
            <a:extLst>
              <a:ext uri="{FF2B5EF4-FFF2-40B4-BE49-F238E27FC236}">
                <a16:creationId xmlns:a16="http://schemas.microsoft.com/office/drawing/2014/main" id="{ACAEA74D-3D1C-7872-774F-5FC95A424890}"/>
              </a:ext>
            </a:extLst>
          </p:cNvPr>
          <p:cNvGraphicFramePr>
            <a:graphicFrameLocks noGrp="1"/>
          </p:cNvGraphicFramePr>
          <p:nvPr>
            <p:extLst>
              <p:ext uri="{D42A27DB-BD31-4B8C-83A1-F6EECF244321}">
                <p14:modId xmlns:p14="http://schemas.microsoft.com/office/powerpoint/2010/main" val="2790079200"/>
              </p:ext>
            </p:extLst>
          </p:nvPr>
        </p:nvGraphicFramePr>
        <p:xfrm>
          <a:off x="826956" y="749612"/>
          <a:ext cx="8137160" cy="3388360"/>
        </p:xfrm>
        <a:graphic>
          <a:graphicData uri="http://schemas.openxmlformats.org/drawingml/2006/table">
            <a:tbl>
              <a:tblPr firstRow="1" bandRow="1">
                <a:tableStyleId>{C083E6E3-FA7D-4D7B-A595-EF9225AFEA82}</a:tableStyleId>
              </a:tblPr>
              <a:tblGrid>
                <a:gridCol w="669951">
                  <a:extLst>
                    <a:ext uri="{9D8B030D-6E8A-4147-A177-3AD203B41FA5}">
                      <a16:colId xmlns:a16="http://schemas.microsoft.com/office/drawing/2014/main" val="4221470706"/>
                    </a:ext>
                  </a:extLst>
                </a:gridCol>
                <a:gridCol w="1036320">
                  <a:extLst>
                    <a:ext uri="{9D8B030D-6E8A-4147-A177-3AD203B41FA5}">
                      <a16:colId xmlns:a16="http://schemas.microsoft.com/office/drawing/2014/main" val="3245736542"/>
                    </a:ext>
                  </a:extLst>
                </a:gridCol>
                <a:gridCol w="3163146">
                  <a:extLst>
                    <a:ext uri="{9D8B030D-6E8A-4147-A177-3AD203B41FA5}">
                      <a16:colId xmlns:a16="http://schemas.microsoft.com/office/drawing/2014/main" val="2822108424"/>
                    </a:ext>
                  </a:extLst>
                </a:gridCol>
                <a:gridCol w="3267743">
                  <a:extLst>
                    <a:ext uri="{9D8B030D-6E8A-4147-A177-3AD203B41FA5}">
                      <a16:colId xmlns:a16="http://schemas.microsoft.com/office/drawing/2014/main" val="2914276219"/>
                    </a:ext>
                  </a:extLst>
                </a:gridCol>
              </a:tblGrid>
              <a:tr h="293481">
                <a:tc>
                  <a:txBody>
                    <a:bodyPr/>
                    <a:lstStyle/>
                    <a:p>
                      <a:r>
                        <a:rPr lang="en-US" sz="1200" dirty="0">
                          <a:latin typeface="Aptos" panose="020B0004020202020204" pitchFamily="34" charset="0"/>
                        </a:rPr>
                        <a:t>AGO ID</a:t>
                      </a:r>
                    </a:p>
                  </a:txBody>
                  <a:tcPr/>
                </a:tc>
                <a:tc>
                  <a:txBody>
                    <a:bodyPr/>
                    <a:lstStyle/>
                    <a:p>
                      <a:r>
                        <a:rPr lang="en-US" sz="1200" dirty="0">
                          <a:latin typeface="Aptos" panose="020B0004020202020204" pitchFamily="34" charset="0"/>
                        </a:rPr>
                        <a:t>Test Case ID</a:t>
                      </a:r>
                    </a:p>
                  </a:txBody>
                  <a:tcPr/>
                </a:tc>
                <a:tc>
                  <a:txBody>
                    <a:bodyPr/>
                    <a:lstStyle/>
                    <a:p>
                      <a:r>
                        <a:rPr lang="en-US" sz="1200" dirty="0">
                          <a:latin typeface="Aptos" panose="020B0004020202020204" pitchFamily="34" charset="0"/>
                        </a:rPr>
                        <a:t>Name</a:t>
                      </a:r>
                    </a:p>
                  </a:txBody>
                  <a:tcPr/>
                </a:tc>
                <a:tc>
                  <a:txBody>
                    <a:bodyPr/>
                    <a:lstStyle/>
                    <a:p>
                      <a:r>
                        <a:rPr lang="en-US" sz="1200" dirty="0">
                          <a:latin typeface="Aptos" panose="020B0004020202020204" pitchFamily="34" charset="0"/>
                        </a:rPr>
                        <a:t>Notes</a:t>
                      </a:r>
                    </a:p>
                  </a:txBody>
                  <a:tcPr/>
                </a:tc>
                <a:extLst>
                  <a:ext uri="{0D108BD9-81ED-4DB2-BD59-A6C34878D82A}">
                    <a16:rowId xmlns:a16="http://schemas.microsoft.com/office/drawing/2014/main" val="3604280417"/>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60051</a:t>
                      </a:r>
                    </a:p>
                  </a:txBody>
                  <a:tcPr marL="7620" marR="7620" marT="7620" marB="0"/>
                </a:tc>
                <a:tc>
                  <a:txBody>
                    <a:bodyPr/>
                    <a:lstStyle/>
                    <a:p>
                      <a:pPr marL="0" algn="l" defTabSz="457200" rtl="0" eaLnBrk="1" fontAlgn="t" latinLnBrk="0" hangingPunct="1"/>
                      <a:endParaRPr lang="en-US" sz="1100" kern="1200" dirty="0">
                        <a:solidFill>
                          <a:schemeClr val="tx1"/>
                        </a:solidFill>
                        <a:latin typeface="Aptos" panose="020B0004020202020204" pitchFamily="34" charset="0"/>
                        <a:ea typeface="+mn-ea"/>
                        <a:cs typeface="+mn-cs"/>
                      </a:endParaRP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Tags Notification to Taxation – XADO or XNFO</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Tags cheat sheet needed; ticket stemming from clarification questions about tags seen in these files </a:t>
                      </a:r>
                    </a:p>
                  </a:txBody>
                  <a:tcPr/>
                </a:tc>
                <a:extLst>
                  <a:ext uri="{0D108BD9-81ED-4DB2-BD59-A6C34878D82A}">
                    <a16:rowId xmlns:a16="http://schemas.microsoft.com/office/drawing/2014/main" val="731768813"/>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61052</a:t>
                      </a:r>
                    </a:p>
                  </a:txBody>
                  <a:tcPr marL="7620" marR="7620" marT="7620" marB="0"/>
                </a:tc>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EXFP_0060</a:t>
                      </a: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Interest Hold Tag</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Identified an issue with migrated interest hold tags and the release of those holds</a:t>
                      </a:r>
                    </a:p>
                  </a:txBody>
                  <a:tcPr/>
                </a:tc>
                <a:extLst>
                  <a:ext uri="{0D108BD9-81ED-4DB2-BD59-A6C34878D82A}">
                    <a16:rowId xmlns:a16="http://schemas.microsoft.com/office/drawing/2014/main" val="846026796"/>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62056</a:t>
                      </a:r>
                    </a:p>
                  </a:txBody>
                  <a:tcPr marL="7620" marR="7620" marT="7620" marB="0"/>
                </a:tc>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EXXFI_0022</a:t>
                      </a: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Payment reversal through XFI</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Retesting</a:t>
                      </a:r>
                    </a:p>
                  </a:txBody>
                  <a:tcPr/>
                </a:tc>
                <a:extLst>
                  <a:ext uri="{0D108BD9-81ED-4DB2-BD59-A6C34878D82A}">
                    <a16:rowId xmlns:a16="http://schemas.microsoft.com/office/drawing/2014/main" val="1340292576"/>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62087</a:t>
                      </a:r>
                    </a:p>
                  </a:txBody>
                  <a:tcPr marL="7620" marR="7620" marT="7620" marB="0"/>
                </a:tc>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EXXNI_0018</a:t>
                      </a: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Secondary DOD through XNI</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Retesting</a:t>
                      </a:r>
                    </a:p>
                  </a:txBody>
                  <a:tcPr/>
                </a:tc>
                <a:extLst>
                  <a:ext uri="{0D108BD9-81ED-4DB2-BD59-A6C34878D82A}">
                    <a16:rowId xmlns:a16="http://schemas.microsoft.com/office/drawing/2014/main" val="3781608248"/>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62110</a:t>
                      </a:r>
                    </a:p>
                  </a:txBody>
                  <a:tcPr marL="7620" marR="7620" marT="7620" marB="0"/>
                </a:tc>
                <a:tc>
                  <a:txBody>
                    <a:bodyPr/>
                    <a:lstStyle/>
                    <a:p>
                      <a:pPr marL="0" algn="l" defTabSz="457200" rtl="0" eaLnBrk="1" fontAlgn="t" latinLnBrk="0" hangingPunct="1"/>
                      <a:endParaRPr lang="en-US" sz="1100" kern="1200" dirty="0">
                        <a:solidFill>
                          <a:schemeClr val="tx1"/>
                        </a:solidFill>
                        <a:latin typeface="Aptos" panose="020B0004020202020204" pitchFamily="34" charset="0"/>
                        <a:ea typeface="+mn-ea"/>
                        <a:cs typeface="+mn-cs"/>
                      </a:endParaRP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XFI – need to match on multiple transactions for migrated payment reversals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Aptos" panose="020B0004020202020204" pitchFamily="34" charset="0"/>
                          <a:ea typeface="+mn-ea"/>
                          <a:cs typeface="+mn-cs"/>
                        </a:rPr>
                        <a:t>Submitted as ticket, discussion with C&amp;R needed</a:t>
                      </a:r>
                    </a:p>
                    <a:p>
                      <a:pPr marL="0" algn="l" defTabSz="457200" rtl="0" eaLnBrk="1" latinLnBrk="0" hangingPunct="1"/>
                      <a:endParaRPr lang="en-US" sz="1100" kern="1200" dirty="0">
                        <a:solidFill>
                          <a:schemeClr val="tx1"/>
                        </a:solidFill>
                        <a:latin typeface="Aptos" panose="020B0004020202020204" pitchFamily="34" charset="0"/>
                        <a:ea typeface="+mn-ea"/>
                        <a:cs typeface="+mn-cs"/>
                      </a:endParaRPr>
                    </a:p>
                  </a:txBody>
                  <a:tcPr/>
                </a:tc>
                <a:extLst>
                  <a:ext uri="{0D108BD9-81ED-4DB2-BD59-A6C34878D82A}">
                    <a16:rowId xmlns:a16="http://schemas.microsoft.com/office/drawing/2014/main" val="646817758"/>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62119</a:t>
                      </a:r>
                    </a:p>
                  </a:txBody>
                  <a:tcPr marL="7620" marR="7620" marT="7620" marB="0"/>
                </a:tc>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EXXCI_0039</a:t>
                      </a: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School District ID in Additional Information UDP</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Retesting</a:t>
                      </a:r>
                    </a:p>
                  </a:txBody>
                  <a:tcPr/>
                </a:tc>
                <a:extLst>
                  <a:ext uri="{0D108BD9-81ED-4DB2-BD59-A6C34878D82A}">
                    <a16:rowId xmlns:a16="http://schemas.microsoft.com/office/drawing/2014/main" val="3239275152"/>
                  </a:ext>
                </a:extLst>
              </a:tr>
              <a:tr h="370840">
                <a:tc>
                  <a:txBody>
                    <a:bodyPr/>
                    <a:lstStyle/>
                    <a:p>
                      <a:pPr marL="0" algn="l" defTabSz="457200" rtl="0" eaLnBrk="1" fontAlgn="t" latinLnBrk="0" hangingPunct="1"/>
                      <a:r>
                        <a:rPr lang="en-US" sz="1100" kern="1200" dirty="0">
                          <a:solidFill>
                            <a:schemeClr val="tx1"/>
                          </a:solidFill>
                          <a:latin typeface="Aptos" panose="020B0004020202020204" pitchFamily="34" charset="0"/>
                          <a:ea typeface="+mn-ea"/>
                          <a:cs typeface="+mn-cs"/>
                        </a:rPr>
                        <a:t>63016</a:t>
                      </a:r>
                    </a:p>
                  </a:txBody>
                  <a:tcPr marL="7620" marR="7620" marT="7620" marB="0"/>
                </a:tc>
                <a:tc>
                  <a:txBody>
                    <a:bodyPr/>
                    <a:lstStyle/>
                    <a:p>
                      <a:pPr marL="0" algn="l" defTabSz="457200" rtl="0" eaLnBrk="1" fontAlgn="t" latinLnBrk="0" hangingPunct="1"/>
                      <a:endParaRPr lang="en-US" sz="1100" kern="1200" dirty="0">
                        <a:solidFill>
                          <a:schemeClr val="tx1"/>
                        </a:solidFill>
                        <a:latin typeface="Aptos" panose="020B0004020202020204" pitchFamily="34" charset="0"/>
                        <a:ea typeface="+mn-ea"/>
                        <a:cs typeface="+mn-cs"/>
                      </a:endParaRPr>
                    </a:p>
                  </a:txBody>
                  <a:tcPr marL="7620" marR="7620" marT="7620" marB="0"/>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Issues with XCI Trailer-Only file processing</a:t>
                      </a:r>
                    </a:p>
                  </a:txBody>
                  <a:tcPr/>
                </a:tc>
                <a:tc>
                  <a:txBody>
                    <a:bodyPr/>
                    <a:lstStyle/>
                    <a:p>
                      <a:pPr marL="0" algn="l" defTabSz="457200" rtl="0" eaLnBrk="1" latinLnBrk="0" hangingPunct="1"/>
                      <a:r>
                        <a:rPr lang="en-US" sz="1100" kern="1200" dirty="0">
                          <a:solidFill>
                            <a:schemeClr val="tx1"/>
                          </a:solidFill>
                          <a:latin typeface="Aptos" panose="020B0004020202020204" pitchFamily="34" charset="0"/>
                          <a:ea typeface="+mn-ea"/>
                          <a:cs typeface="+mn-cs"/>
                        </a:rPr>
                        <a:t>Submitted as ticket 6/27</a:t>
                      </a:r>
                    </a:p>
                  </a:txBody>
                  <a:tcPr/>
                </a:tc>
                <a:extLst>
                  <a:ext uri="{0D108BD9-81ED-4DB2-BD59-A6C34878D82A}">
                    <a16:rowId xmlns:a16="http://schemas.microsoft.com/office/drawing/2014/main" val="1221503869"/>
                  </a:ext>
                </a:extLst>
              </a:tr>
            </a:tbl>
          </a:graphicData>
        </a:graphic>
      </p:graphicFrame>
    </p:spTree>
    <p:extLst>
      <p:ext uri="{BB962C8B-B14F-4D97-AF65-F5344CB8AC3E}">
        <p14:creationId xmlns:p14="http://schemas.microsoft.com/office/powerpoint/2010/main" val="570939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20125" y="27513"/>
            <a:ext cx="7782859" cy="857250"/>
          </a:xfrm>
        </p:spPr>
        <p:txBody>
          <a:bodyPr/>
          <a:lstStyle/>
          <a:p>
            <a:r>
              <a:rPr lang="en-US" dirty="0">
                <a:latin typeface="Aptos" panose="020B0004020202020204" pitchFamily="34" charset="0"/>
              </a:rPr>
              <a:t>Schedule Review</a:t>
            </a:r>
          </a:p>
        </p:txBody>
      </p:sp>
      <p:pic>
        <p:nvPicPr>
          <p:cNvPr id="5" name="Picture 4">
            <a:extLst>
              <a:ext uri="{FF2B5EF4-FFF2-40B4-BE49-F238E27FC236}">
                <a16:creationId xmlns:a16="http://schemas.microsoft.com/office/drawing/2014/main" id="{E4E52DB5-01BA-4AF8-17DB-2A5037DC96BD}"/>
              </a:ext>
            </a:extLst>
          </p:cNvPr>
          <p:cNvPicPr>
            <a:picLocks noChangeAspect="1"/>
          </p:cNvPicPr>
          <p:nvPr/>
        </p:nvPicPr>
        <p:blipFill>
          <a:blip r:embed="rId3"/>
          <a:stretch>
            <a:fillRect/>
          </a:stretch>
        </p:blipFill>
        <p:spPr>
          <a:xfrm>
            <a:off x="806335" y="764771"/>
            <a:ext cx="8240510" cy="4292615"/>
          </a:xfrm>
          <a:prstGeom prst="rect">
            <a:avLst/>
          </a:prstGeom>
        </p:spPr>
      </p:pic>
      <p:sp>
        <p:nvSpPr>
          <p:cNvPr id="6" name="Rectangle 5">
            <a:extLst>
              <a:ext uri="{FF2B5EF4-FFF2-40B4-BE49-F238E27FC236}">
                <a16:creationId xmlns:a16="http://schemas.microsoft.com/office/drawing/2014/main" id="{8397FC6B-CADB-4D7A-AABE-64A589F5F6DC}"/>
              </a:ext>
            </a:extLst>
          </p:cNvPr>
          <p:cNvSpPr/>
          <p:nvPr/>
        </p:nvSpPr>
        <p:spPr>
          <a:xfrm>
            <a:off x="806329" y="1072343"/>
            <a:ext cx="5910211" cy="4043644"/>
          </a:xfrm>
          <a:prstGeom prst="rect">
            <a:avLst/>
          </a:prstGeom>
          <a:solidFill>
            <a:schemeClr val="bg1">
              <a:lumMod val="85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5AE494-F160-DFC4-A6E7-8D480939865C}"/>
              </a:ext>
            </a:extLst>
          </p:cNvPr>
          <p:cNvCxnSpPr>
            <a:cxnSpLocks/>
          </p:cNvCxnSpPr>
          <p:nvPr/>
        </p:nvCxnSpPr>
        <p:spPr>
          <a:xfrm flipV="1">
            <a:off x="6716542" y="1158457"/>
            <a:ext cx="0" cy="39850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24441DAB-FC2C-E9C7-3E2F-6553B0D15135}"/>
              </a:ext>
            </a:extLst>
          </p:cNvPr>
          <p:cNvSpPr txBox="1"/>
          <p:nvPr/>
        </p:nvSpPr>
        <p:spPr>
          <a:xfrm>
            <a:off x="6716540" y="1276888"/>
            <a:ext cx="400333" cy="461665"/>
          </a:xfrm>
          <a:prstGeom prst="rect">
            <a:avLst/>
          </a:prstGeom>
          <a:noFill/>
        </p:spPr>
        <p:txBody>
          <a:bodyPr wrap="square" rtlCol="0">
            <a:spAutoFit/>
          </a:bodyPr>
          <a:lstStyle/>
          <a:p>
            <a:r>
              <a:rPr lang="en-US" sz="800" b="1" dirty="0">
                <a:solidFill>
                  <a:srgbClr val="9E7F3D"/>
                </a:solidFill>
              </a:rPr>
              <a:t>We are here</a:t>
            </a:r>
          </a:p>
        </p:txBody>
      </p:sp>
    </p:spTree>
    <p:extLst>
      <p:ext uri="{BB962C8B-B14F-4D97-AF65-F5344CB8AC3E}">
        <p14:creationId xmlns:p14="http://schemas.microsoft.com/office/powerpoint/2010/main" val="2275048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750A-0B1B-21AB-C214-DDE5C97ED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7D6C2-811F-6599-8B31-51F05FB4BE1D}"/>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User Acceptance Testing Targets</a:t>
            </a:r>
          </a:p>
        </p:txBody>
      </p:sp>
      <p:sp>
        <p:nvSpPr>
          <p:cNvPr id="5" name="TextBox 4">
            <a:extLst>
              <a:ext uri="{FF2B5EF4-FFF2-40B4-BE49-F238E27FC236}">
                <a16:creationId xmlns:a16="http://schemas.microsoft.com/office/drawing/2014/main" id="{FDF27043-E15C-9B28-EF30-550363D4A28A}"/>
              </a:ext>
            </a:extLst>
          </p:cNvPr>
          <p:cNvSpPr txBox="1"/>
          <p:nvPr/>
        </p:nvSpPr>
        <p:spPr>
          <a:xfrm>
            <a:off x="785091" y="913977"/>
            <a:ext cx="8137236" cy="369332"/>
          </a:xfrm>
          <a:prstGeom prst="rect">
            <a:avLst/>
          </a:prstGeom>
          <a:noFill/>
        </p:spPr>
        <p:txBody>
          <a:bodyPr wrap="square" rtlCol="0">
            <a:spAutoFit/>
          </a:bodyPr>
          <a:lstStyle/>
          <a:p>
            <a:pPr algn="ctr"/>
            <a:r>
              <a:rPr lang="en-US" dirty="0">
                <a:latin typeface="Aptos" panose="020B0004020202020204" pitchFamily="34" charset="0"/>
              </a:rPr>
              <a:t>Phase 1: 5/19/2025 – 7/18/2025 | Phase 2: 7/19/2025 – 8/1/2025</a:t>
            </a:r>
          </a:p>
        </p:txBody>
      </p:sp>
      <p:graphicFrame>
        <p:nvGraphicFramePr>
          <p:cNvPr id="4" name="Table 3">
            <a:extLst>
              <a:ext uri="{FF2B5EF4-FFF2-40B4-BE49-F238E27FC236}">
                <a16:creationId xmlns:a16="http://schemas.microsoft.com/office/drawing/2014/main" id="{9C2DCF97-C2A7-64DD-67E1-1D00D6C8DAE7}"/>
              </a:ext>
            </a:extLst>
          </p:cNvPr>
          <p:cNvGraphicFramePr>
            <a:graphicFrameLocks noGrp="1"/>
          </p:cNvGraphicFramePr>
          <p:nvPr>
            <p:extLst>
              <p:ext uri="{D42A27DB-BD31-4B8C-83A1-F6EECF244321}">
                <p14:modId xmlns:p14="http://schemas.microsoft.com/office/powerpoint/2010/main" val="2867193125"/>
              </p:ext>
            </p:extLst>
          </p:nvPr>
        </p:nvGraphicFramePr>
        <p:xfrm>
          <a:off x="785091" y="1283310"/>
          <a:ext cx="8238836" cy="3787458"/>
        </p:xfrm>
        <a:graphic>
          <a:graphicData uri="http://schemas.openxmlformats.org/drawingml/2006/table">
            <a:tbl>
              <a:tblPr firstRow="1" firstCol="1" bandRow="1">
                <a:tableStyleId>{F5AB1C69-6EDB-4FF4-983F-18BD219EF322}</a:tableStyleId>
              </a:tblPr>
              <a:tblGrid>
                <a:gridCol w="2889671">
                  <a:extLst>
                    <a:ext uri="{9D8B030D-6E8A-4147-A177-3AD203B41FA5}">
                      <a16:colId xmlns:a16="http://schemas.microsoft.com/office/drawing/2014/main" val="2519229390"/>
                    </a:ext>
                  </a:extLst>
                </a:gridCol>
                <a:gridCol w="1187664">
                  <a:extLst>
                    <a:ext uri="{9D8B030D-6E8A-4147-A177-3AD203B41FA5}">
                      <a16:colId xmlns:a16="http://schemas.microsoft.com/office/drawing/2014/main" val="318607331"/>
                    </a:ext>
                  </a:extLst>
                </a:gridCol>
                <a:gridCol w="1240620">
                  <a:extLst>
                    <a:ext uri="{9D8B030D-6E8A-4147-A177-3AD203B41FA5}">
                      <a16:colId xmlns:a16="http://schemas.microsoft.com/office/drawing/2014/main" val="2517755499"/>
                    </a:ext>
                  </a:extLst>
                </a:gridCol>
                <a:gridCol w="1253796">
                  <a:extLst>
                    <a:ext uri="{9D8B030D-6E8A-4147-A177-3AD203B41FA5}">
                      <a16:colId xmlns:a16="http://schemas.microsoft.com/office/drawing/2014/main" val="2706792177"/>
                    </a:ext>
                  </a:extLst>
                </a:gridCol>
                <a:gridCol w="1667085">
                  <a:extLst>
                    <a:ext uri="{9D8B030D-6E8A-4147-A177-3AD203B41FA5}">
                      <a16:colId xmlns:a16="http://schemas.microsoft.com/office/drawing/2014/main" val="1578230121"/>
                    </a:ext>
                  </a:extLst>
                </a:gridCol>
              </a:tblGrid>
              <a:tr h="391878">
                <a:tc>
                  <a:txBody>
                    <a:bodyPr/>
                    <a:lstStyle/>
                    <a:p>
                      <a:pPr marL="0" marR="0">
                        <a:lnSpc>
                          <a:spcPct val="107000"/>
                        </a:lnSpc>
                        <a:spcAft>
                          <a:spcPts val="800"/>
                        </a:spcAft>
                      </a:pPr>
                      <a:r>
                        <a:rPr lang="en-US" sz="1000" kern="100" dirty="0">
                          <a:effectLst/>
                        </a:rPr>
                        <a:t>Inbound Interfaces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Target Dates for Test Completions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Start date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End Date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Number of accounts requested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491021352"/>
                  </a:ext>
                </a:extLst>
              </a:tr>
              <a:tr h="204458">
                <a:tc>
                  <a:txBody>
                    <a:bodyPr/>
                    <a:lstStyle/>
                    <a:p>
                      <a:pPr marL="0" marR="0">
                        <a:lnSpc>
                          <a:spcPct val="107000"/>
                        </a:lnSpc>
                        <a:spcAft>
                          <a:spcPts val="800"/>
                        </a:spcAft>
                      </a:pPr>
                      <a:r>
                        <a:rPr lang="en-US" sz="1000" kern="100" dirty="0">
                          <a:effectLst/>
                        </a:rPr>
                        <a:t>XAI - Address Update 9008</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starting 5/21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rowSpan="15">
                  <a:txBody>
                    <a:bodyPr/>
                    <a:lstStyle/>
                    <a:p>
                      <a:pPr marL="0" marR="0" algn="ctr">
                        <a:lnSpc>
                          <a:spcPct val="107000"/>
                        </a:lnSpc>
                        <a:spcAft>
                          <a:spcPts val="800"/>
                        </a:spcAft>
                      </a:pPr>
                      <a:endParaRPr lang="en-US" sz="1000" kern="100" dirty="0">
                        <a:effectLst/>
                      </a:endParaRPr>
                    </a:p>
                    <a:p>
                      <a:pPr marL="0" marR="0" algn="ctr">
                        <a:lnSpc>
                          <a:spcPct val="107000"/>
                        </a:lnSpc>
                        <a:spcAft>
                          <a:spcPts val="800"/>
                        </a:spcAft>
                      </a:pPr>
                      <a:endParaRPr lang="en-US" sz="1000" kern="100" dirty="0">
                        <a:effectLst/>
                      </a:endParaRPr>
                    </a:p>
                    <a:p>
                      <a:pPr marL="0" marR="0" algn="ctr">
                        <a:lnSpc>
                          <a:spcPct val="107000"/>
                        </a:lnSpc>
                        <a:spcAft>
                          <a:spcPts val="800"/>
                        </a:spcAft>
                      </a:pPr>
                      <a:endParaRPr lang="en-US" sz="1000" kern="100" dirty="0">
                        <a:effectLst/>
                      </a:endParaRPr>
                    </a:p>
                    <a:p>
                      <a:pPr marL="0" marR="0" algn="ctr">
                        <a:lnSpc>
                          <a:spcPct val="107000"/>
                        </a:lnSpc>
                        <a:spcAft>
                          <a:spcPts val="800"/>
                        </a:spcAft>
                      </a:pPr>
                      <a:endParaRPr lang="en-US" sz="1000" kern="100" dirty="0">
                        <a:effectLst/>
                      </a:endParaRPr>
                    </a:p>
                    <a:p>
                      <a:pPr marL="0" marR="0" algn="ctr">
                        <a:lnSpc>
                          <a:spcPct val="107000"/>
                        </a:lnSpc>
                        <a:spcAft>
                          <a:spcPts val="800"/>
                        </a:spcAft>
                      </a:pPr>
                      <a:endParaRPr lang="en-US" sz="1000" kern="100" dirty="0">
                        <a:effectLst/>
                      </a:endParaRPr>
                    </a:p>
                    <a:p>
                      <a:pPr marL="0" marR="0" algn="ctr">
                        <a:lnSpc>
                          <a:spcPct val="107000"/>
                        </a:lnSpc>
                        <a:spcAft>
                          <a:spcPts val="800"/>
                        </a:spcAft>
                      </a:pPr>
                      <a:r>
                        <a:rPr lang="en-US" sz="1000" kern="100" dirty="0">
                          <a:effectLst/>
                        </a:rPr>
                        <a:t>TBD (driven by test cases completed daily)</a:t>
                      </a:r>
                    </a:p>
                  </a:txBody>
                  <a:tcPr marL="68324" marR="68324" marT="0" marB="0"/>
                </a:tc>
                <a:extLst>
                  <a:ext uri="{0D108BD9-81ED-4DB2-BD59-A6C34878D82A}">
                    <a16:rowId xmlns:a16="http://schemas.microsoft.com/office/drawing/2014/main" val="2350022367"/>
                  </a:ext>
                </a:extLst>
              </a:tr>
              <a:tr h="335516">
                <a:tc>
                  <a:txBody>
                    <a:bodyPr/>
                    <a:lstStyle/>
                    <a:p>
                      <a:pPr marL="0" marR="0">
                        <a:lnSpc>
                          <a:spcPct val="107000"/>
                        </a:lnSpc>
                        <a:spcAft>
                          <a:spcPts val="800"/>
                        </a:spcAft>
                      </a:pPr>
                      <a:r>
                        <a:rPr lang="en-US" sz="1000" kern="100" dirty="0">
                          <a:effectLst/>
                        </a:rPr>
                        <a:t>XFI - Transaction Import 9011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at least 5/26-6/6</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1151427204"/>
                  </a:ext>
                </a:extLst>
              </a:tr>
              <a:tr h="286242">
                <a:tc>
                  <a:txBody>
                    <a:bodyPr/>
                    <a:lstStyle/>
                    <a:p>
                      <a:pPr marL="0" marR="0">
                        <a:lnSpc>
                          <a:spcPct val="107000"/>
                        </a:lnSpc>
                        <a:spcAft>
                          <a:spcPts val="800"/>
                        </a:spcAft>
                      </a:pPr>
                      <a:r>
                        <a:rPr lang="en-US" sz="1000" kern="100" dirty="0">
                          <a:effectLst/>
                        </a:rPr>
                        <a:t>XNI - </a:t>
                      </a:r>
                      <a:r>
                        <a:rPr lang="en-US" sz="1000" kern="100" dirty="0" err="1">
                          <a:effectLst/>
                        </a:rPr>
                        <a:t>NonFinancial</a:t>
                      </a:r>
                      <a:r>
                        <a:rPr lang="en-US" sz="1000" kern="100" dirty="0">
                          <a:effectLst/>
                        </a:rPr>
                        <a:t> 9011.40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starting 5/21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597823039"/>
                  </a:ext>
                </a:extLst>
              </a:tr>
              <a:tr h="204458">
                <a:tc>
                  <a:txBody>
                    <a:bodyPr/>
                    <a:lstStyle/>
                    <a:p>
                      <a:pPr marL="0" marR="0">
                        <a:lnSpc>
                          <a:spcPct val="107000"/>
                        </a:lnSpc>
                        <a:spcAft>
                          <a:spcPts val="800"/>
                        </a:spcAft>
                      </a:pPr>
                      <a:r>
                        <a:rPr lang="en-US" sz="1000" kern="100" dirty="0">
                          <a:effectLst/>
                        </a:rPr>
                        <a:t>XCI - Cert 9020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5/20-5/27</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354949591"/>
                  </a:ext>
                </a:extLst>
              </a:tr>
              <a:tr h="204458">
                <a:tc>
                  <a:txBody>
                    <a:bodyPr/>
                    <a:lstStyle/>
                    <a:p>
                      <a:pPr marL="0" marR="0">
                        <a:lnSpc>
                          <a:spcPct val="107000"/>
                        </a:lnSpc>
                        <a:spcAft>
                          <a:spcPts val="800"/>
                        </a:spcAft>
                      </a:pPr>
                      <a:r>
                        <a:rPr lang="en-US" sz="1000" kern="100" dirty="0">
                          <a:effectLst/>
                        </a:rPr>
                        <a:t>XDI - </a:t>
                      </a:r>
                      <a:r>
                        <a:rPr lang="en-US" sz="1000" kern="100" dirty="0" err="1">
                          <a:effectLst/>
                        </a:rPr>
                        <a:t>Decert</a:t>
                      </a:r>
                      <a:r>
                        <a:rPr lang="en-US" sz="1000" kern="100" dirty="0">
                          <a:effectLst/>
                        </a:rPr>
                        <a:t> 9407.40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starting 5/21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1037366498"/>
                  </a:ext>
                </a:extLst>
              </a:tr>
              <a:tr h="204458">
                <a:tc>
                  <a:txBody>
                    <a:bodyPr/>
                    <a:lstStyle/>
                    <a:p>
                      <a:pPr marL="0" marR="0">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pPr algn="ctr"/>
                      <a:endParaRPr lang="en-US" sz="1000" kern="100" dirty="0">
                        <a:effectLst/>
                        <a:latin typeface="Aptos" panose="020B0004020202020204" pitchFamily="34" charset="0"/>
                      </a:endParaRPr>
                    </a:p>
                  </a:txBody>
                  <a:tcPr marL="68324" marR="68324" marT="0" marB="0"/>
                </a:tc>
                <a:extLst>
                  <a:ext uri="{0D108BD9-81ED-4DB2-BD59-A6C34878D82A}">
                    <a16:rowId xmlns:a16="http://schemas.microsoft.com/office/drawing/2014/main" val="403470095"/>
                  </a:ext>
                </a:extLst>
              </a:tr>
              <a:tr h="238534">
                <a:tc>
                  <a:txBody>
                    <a:bodyPr/>
                    <a:lstStyle/>
                    <a:p>
                      <a:pPr marL="0" marR="0">
                        <a:lnSpc>
                          <a:spcPct val="107000"/>
                        </a:lnSpc>
                        <a:spcAft>
                          <a:spcPts val="800"/>
                        </a:spcAft>
                      </a:pPr>
                      <a:r>
                        <a:rPr lang="en-US" sz="1000" kern="100" dirty="0">
                          <a:effectLst/>
                        </a:rPr>
                        <a:t>Outbound Interfaces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3617686410"/>
                  </a:ext>
                </a:extLst>
              </a:tr>
              <a:tr h="214682">
                <a:tc>
                  <a:txBody>
                    <a:bodyPr/>
                    <a:lstStyle/>
                    <a:p>
                      <a:pPr marL="0" marR="0">
                        <a:lnSpc>
                          <a:spcPct val="107000"/>
                        </a:lnSpc>
                        <a:spcAft>
                          <a:spcPts val="800"/>
                        </a:spcAft>
                      </a:pPr>
                      <a:r>
                        <a:rPr lang="en-US" sz="1000" kern="100" dirty="0">
                          <a:effectLst/>
                        </a:rPr>
                        <a:t>XFO - Transaction Export (IB.8050)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5/26-6/6</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3239033624"/>
                  </a:ext>
                </a:extLst>
              </a:tr>
              <a:tr h="214682">
                <a:tc>
                  <a:txBody>
                    <a:bodyPr/>
                    <a:lstStyle/>
                    <a:p>
                      <a:pPr marL="0" marR="0">
                        <a:lnSpc>
                          <a:spcPct val="107000"/>
                        </a:lnSpc>
                        <a:spcAft>
                          <a:spcPts val="800"/>
                        </a:spcAft>
                      </a:pPr>
                      <a:r>
                        <a:rPr lang="en-US" sz="1000" kern="100">
                          <a:effectLst/>
                        </a:rPr>
                        <a:t>XNFO - NonFin Export (IB.8050.40)</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starting 5/21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991966361"/>
                  </a:ext>
                </a:extLst>
              </a:tr>
              <a:tr h="214682">
                <a:tc>
                  <a:txBody>
                    <a:bodyPr/>
                    <a:lstStyle/>
                    <a:p>
                      <a:pPr marL="0" marR="0">
                        <a:lnSpc>
                          <a:spcPct val="107000"/>
                        </a:lnSpc>
                        <a:spcAft>
                          <a:spcPts val="800"/>
                        </a:spcAft>
                      </a:pPr>
                      <a:r>
                        <a:rPr lang="en-US" sz="1000" kern="100">
                          <a:effectLst/>
                        </a:rPr>
                        <a:t>XADO - Tax Archive DATAEXTRACT 8050.98</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1077277385"/>
                  </a:ext>
                </a:extLst>
              </a:tr>
              <a:tr h="214682">
                <a:tc>
                  <a:txBody>
                    <a:bodyPr/>
                    <a:lstStyle/>
                    <a:p>
                      <a:pPr marL="0" marR="0">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1362467710"/>
                  </a:ext>
                </a:extLst>
              </a:tr>
              <a:tr h="214682">
                <a:tc>
                  <a:txBody>
                    <a:bodyPr/>
                    <a:lstStyle/>
                    <a:p>
                      <a:pPr marL="0" marR="0">
                        <a:lnSpc>
                          <a:spcPct val="107000"/>
                        </a:lnSpc>
                        <a:spcAft>
                          <a:spcPts val="800"/>
                        </a:spcAft>
                      </a:pPr>
                      <a:r>
                        <a:rPr lang="en-US" sz="1000" kern="100">
                          <a:effectLst/>
                        </a:rPr>
                        <a:t>True Up Web Service (API Call)</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Daily starting 5/21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862491385"/>
                  </a:ext>
                </a:extLst>
              </a:tr>
              <a:tr h="214682">
                <a:tc>
                  <a:txBody>
                    <a:bodyPr/>
                    <a:lstStyle/>
                    <a:p>
                      <a:pPr marL="0" marR="0">
                        <a:lnSpc>
                          <a:spcPct val="107000"/>
                        </a:lnSpc>
                        <a:spcAft>
                          <a:spcPts val="800"/>
                        </a:spcAft>
                      </a:pPr>
                      <a:r>
                        <a:rPr lang="en-US" sz="1000" kern="100">
                          <a:effectLst/>
                        </a:rPr>
                        <a:t>FitPortal Account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5/21-6/13</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1498747587"/>
                  </a:ext>
                </a:extLst>
              </a:tr>
              <a:tr h="214682">
                <a:tc>
                  <a:txBody>
                    <a:bodyPr/>
                    <a:lstStyle/>
                    <a:p>
                      <a:pPr marL="0" marR="0">
                        <a:lnSpc>
                          <a:spcPct val="107000"/>
                        </a:lnSpc>
                        <a:spcAft>
                          <a:spcPts val="800"/>
                        </a:spcAft>
                      </a:pPr>
                      <a:r>
                        <a:rPr lang="en-US" sz="1000" kern="100">
                          <a:effectLst/>
                        </a:rPr>
                        <a:t>FitPortal Report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5/21-6/13</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a:p>
                  </a:txBody>
                  <a:tcPr marL="68324" marR="68324" marT="0" marB="0"/>
                </a:tc>
                <a:extLst>
                  <a:ext uri="{0D108BD9-81ED-4DB2-BD59-A6C34878D82A}">
                    <a16:rowId xmlns:a16="http://schemas.microsoft.com/office/drawing/2014/main" val="3579931294"/>
                  </a:ext>
                </a:extLst>
              </a:tr>
              <a:tr h="214682">
                <a:tc>
                  <a:txBody>
                    <a:bodyPr/>
                    <a:lstStyle/>
                    <a:p>
                      <a:pPr marL="0" marR="0">
                        <a:lnSpc>
                          <a:spcPct val="107000"/>
                        </a:lnSpc>
                        <a:spcAft>
                          <a:spcPts val="800"/>
                        </a:spcAft>
                      </a:pPr>
                      <a:r>
                        <a:rPr lang="en-US" sz="1000" kern="100">
                          <a:effectLst/>
                        </a:rPr>
                        <a:t>Invoicing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6/9-7/3*</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vMerge="1">
                  <a:txBody>
                    <a:bodyPr/>
                    <a:lstStyle/>
                    <a:p>
                      <a:endParaRPr dirty="0"/>
                    </a:p>
                  </a:txBody>
                  <a:tcPr marL="68324" marR="68324" marT="0" marB="0"/>
                </a:tc>
                <a:extLst>
                  <a:ext uri="{0D108BD9-81ED-4DB2-BD59-A6C34878D82A}">
                    <a16:rowId xmlns:a16="http://schemas.microsoft.com/office/drawing/2014/main" val="2909891642"/>
                  </a:ext>
                </a:extLst>
              </a:tr>
            </a:tbl>
          </a:graphicData>
        </a:graphic>
      </p:graphicFrame>
    </p:spTree>
    <p:extLst>
      <p:ext uri="{BB962C8B-B14F-4D97-AF65-F5344CB8AC3E}">
        <p14:creationId xmlns:p14="http://schemas.microsoft.com/office/powerpoint/2010/main" val="317527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9AB06-F8F0-2DB1-AA89-9DB8E6DD1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70A00-B896-4700-5870-2E6E09FEB62A}"/>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UAT Results - Updates</a:t>
            </a:r>
          </a:p>
        </p:txBody>
      </p:sp>
      <p:sp>
        <p:nvSpPr>
          <p:cNvPr id="7" name="TextBox 6">
            <a:extLst>
              <a:ext uri="{FF2B5EF4-FFF2-40B4-BE49-F238E27FC236}">
                <a16:creationId xmlns:a16="http://schemas.microsoft.com/office/drawing/2014/main" id="{62DE2874-10E4-7FD7-F931-D3898B9FC85F}"/>
              </a:ext>
            </a:extLst>
          </p:cNvPr>
          <p:cNvSpPr txBox="1"/>
          <p:nvPr/>
        </p:nvSpPr>
        <p:spPr>
          <a:xfrm>
            <a:off x="5966691" y="4590473"/>
            <a:ext cx="2939528" cy="307777"/>
          </a:xfrm>
          <a:prstGeom prst="rect">
            <a:avLst/>
          </a:prstGeom>
          <a:noFill/>
        </p:spPr>
        <p:txBody>
          <a:bodyPr wrap="square" rtlCol="0">
            <a:spAutoFit/>
          </a:bodyPr>
          <a:lstStyle/>
          <a:p>
            <a:r>
              <a:rPr lang="en-US" sz="1400" b="1" i="1" dirty="0">
                <a:solidFill>
                  <a:schemeClr val="accent3"/>
                </a:solidFill>
              </a:rPr>
              <a:t>Data reported through 6/30/2025</a:t>
            </a:r>
          </a:p>
        </p:txBody>
      </p:sp>
      <p:pic>
        <p:nvPicPr>
          <p:cNvPr id="5" name="Picture 4">
            <a:extLst>
              <a:ext uri="{FF2B5EF4-FFF2-40B4-BE49-F238E27FC236}">
                <a16:creationId xmlns:a16="http://schemas.microsoft.com/office/drawing/2014/main" id="{396D3343-D552-C2BC-D853-EDBBF864DD1B}"/>
              </a:ext>
            </a:extLst>
          </p:cNvPr>
          <p:cNvPicPr>
            <a:picLocks noChangeAspect="1"/>
          </p:cNvPicPr>
          <p:nvPr/>
        </p:nvPicPr>
        <p:blipFill>
          <a:blip r:embed="rId3"/>
          <a:stretch>
            <a:fillRect/>
          </a:stretch>
        </p:blipFill>
        <p:spPr>
          <a:xfrm>
            <a:off x="1126835" y="1014450"/>
            <a:ext cx="7602036" cy="3326641"/>
          </a:xfrm>
          <a:prstGeom prst="rect">
            <a:avLst/>
          </a:prstGeom>
        </p:spPr>
      </p:pic>
    </p:spTree>
    <p:extLst>
      <p:ext uri="{BB962C8B-B14F-4D97-AF65-F5344CB8AC3E}">
        <p14:creationId xmlns:p14="http://schemas.microsoft.com/office/powerpoint/2010/main" val="184205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743AF-7D05-41EE-E7E1-5AAF02930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11792-E21B-284B-9FA8-446D11957CD7}"/>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Cutover Touch Point </a:t>
            </a:r>
          </a:p>
        </p:txBody>
      </p:sp>
      <p:sp>
        <p:nvSpPr>
          <p:cNvPr id="3" name="Content Placeholder 3">
            <a:extLst>
              <a:ext uri="{FF2B5EF4-FFF2-40B4-BE49-F238E27FC236}">
                <a16:creationId xmlns:a16="http://schemas.microsoft.com/office/drawing/2014/main" id="{1B984F70-18A1-31F9-4675-319398CAF9EB}"/>
              </a:ext>
            </a:extLst>
          </p:cNvPr>
          <p:cNvSpPr>
            <a:spLocks noGrp="1"/>
          </p:cNvSpPr>
          <p:nvPr>
            <p:ph idx="1"/>
          </p:nvPr>
        </p:nvSpPr>
        <p:spPr>
          <a:xfrm>
            <a:off x="913175" y="1163040"/>
            <a:ext cx="7956505" cy="3729000"/>
          </a:xfrm>
        </p:spPr>
        <p:txBody>
          <a:bodyPr>
            <a:normAutofit fontScale="92500" lnSpcReduction="20000"/>
          </a:bodyPr>
          <a:lstStyle/>
          <a:p>
            <a:r>
              <a:rPr lang="en-US" dirty="0">
                <a:latin typeface="Aptos" panose="020B0004020202020204" pitchFamily="34" charset="0"/>
              </a:rPr>
              <a:t>Pre-Cutover Meeting set for 7/2/2025 @ 1pm</a:t>
            </a:r>
          </a:p>
          <a:p>
            <a:r>
              <a:rPr lang="en-US" dirty="0">
                <a:latin typeface="Aptos" panose="020B0004020202020204" pitchFamily="34" charset="0"/>
              </a:rPr>
              <a:t>Objectives:</a:t>
            </a:r>
          </a:p>
          <a:p>
            <a:pPr lvl="1"/>
            <a:r>
              <a:rPr lang="en-US" sz="3200" dirty="0">
                <a:latin typeface="Aptos" panose="020B0004020202020204" pitchFamily="34" charset="0"/>
              </a:rPr>
              <a:t>Exploratory discussion to determine necessary activities from the Taxation perspective for CARES Rollout 4 go-live </a:t>
            </a:r>
          </a:p>
          <a:p>
            <a:pPr lvl="1"/>
            <a:r>
              <a:rPr lang="en-US" sz="3200" dirty="0">
                <a:latin typeface="Aptos" panose="020B0004020202020204" pitchFamily="34" charset="0"/>
              </a:rPr>
              <a:t>Anticipated timings of these activities</a:t>
            </a:r>
          </a:p>
          <a:p>
            <a:pPr lvl="1"/>
            <a:r>
              <a:rPr lang="en-US" sz="3200" dirty="0">
                <a:latin typeface="Aptos" panose="020B0004020202020204" pitchFamily="34" charset="0"/>
              </a:rPr>
              <a:t>Cutover considerations from the Taxation perspective</a:t>
            </a:r>
          </a:p>
        </p:txBody>
      </p:sp>
    </p:spTree>
    <p:extLst>
      <p:ext uri="{BB962C8B-B14F-4D97-AF65-F5344CB8AC3E}">
        <p14:creationId xmlns:p14="http://schemas.microsoft.com/office/powerpoint/2010/main" val="25417215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03B49C-8024-4B38-A30E-B4631B3BE529}">
  <ds:schemaRefs>
    <ds:schemaRef ds:uri="http://purl.org/dc/elements/1.1/"/>
    <ds:schemaRef ds:uri="http://schemas.microsoft.com/office/2006/documentManagement/types"/>
    <ds:schemaRef ds:uri="http://purl.org/dc/dcmitype/"/>
    <ds:schemaRef ds:uri="81055abd-31d4-4be0-b89d-6fffcb4547d3"/>
    <ds:schemaRef ds:uri="http://schemas.microsoft.com/office/2006/metadata/properties"/>
    <ds:schemaRef ds:uri="http://schemas.microsoft.com/office/infopath/2007/PartnerControls"/>
    <ds:schemaRef ds:uri="http://schemas.openxmlformats.org/package/2006/metadata/core-properties"/>
    <ds:schemaRef ds:uri="1cd5d930-a369-4a99-ba97-27d753c5316f"/>
    <ds:schemaRef ds:uri="http://www.w3.org/XML/1998/namespace"/>
    <ds:schemaRef ds:uri="http://purl.org/dc/terms/"/>
  </ds:schemaRefs>
</ds:datastoreItem>
</file>

<file path=customXml/itemProps2.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C288A5-373C-459B-B780-9AA6D0ECD93D}">
  <ds:schemaRefs>
    <ds:schemaRef ds:uri="http://schemas.microsoft.com/sharepoint/v3/contenttype/forms"/>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225031</TotalTime>
  <Words>1088</Words>
  <Application>Microsoft Office PowerPoint</Application>
  <PresentationFormat>On-screen Show (16:9)</PresentationFormat>
  <Paragraphs>239</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16</vt:i4>
      </vt:variant>
      <vt:variant>
        <vt:lpstr>Slide Titles</vt:lpstr>
      </vt:variant>
      <vt:variant>
        <vt:i4>12</vt:i4>
      </vt:variant>
    </vt:vector>
  </HeadingPairs>
  <TitlesOfParts>
    <vt:vector size="38" baseType="lpstr">
      <vt:lpstr>Aptos</vt:lpstr>
      <vt:lpstr>Arial</vt:lpstr>
      <vt:lpstr>Avenir Next LT Pro</vt:lpstr>
      <vt:lpstr>Calibri</vt:lpstr>
      <vt:lpstr>Chronicle Display Black</vt:lpstr>
      <vt:lpstr>Franklin Gothic Book</vt:lpstr>
      <vt:lpstr>Franklin Gothic Medium</vt:lpstr>
      <vt:lpstr>Nexa Black</vt:lpstr>
      <vt:lpstr>Open Sans</vt:lpstr>
      <vt:lpstr>Verdana</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TAX-AGO Interfaces</vt:lpstr>
      <vt:lpstr>User Acceptance Testing – Changes</vt:lpstr>
      <vt:lpstr>User Acceptance Testing – Defects</vt:lpstr>
      <vt:lpstr>Schedule Review</vt:lpstr>
      <vt:lpstr>User Acceptance Testing Targets</vt:lpstr>
      <vt:lpstr>UAT Results - Updates</vt:lpstr>
      <vt:lpstr>Cutover Touch Point </vt:lpstr>
      <vt:lpstr>Action Items</vt:lpstr>
      <vt:lpstr>Comments/Questions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Rebecca Hartman</cp:lastModifiedBy>
  <cp:revision>1838</cp:revision>
  <cp:lastPrinted>2020-11-09T17:33:02Z</cp:lastPrinted>
  <dcterms:created xsi:type="dcterms:W3CDTF">2020-06-09T14:21:50Z</dcterms:created>
  <dcterms:modified xsi:type="dcterms:W3CDTF">2025-07-02T15:21:28Z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