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1"/>
  </p:notesMasterIdLst>
  <p:sldIdLst>
    <p:sldId id="256" r:id="rId20"/>
    <p:sldId id="3506" r:id="rId21"/>
    <p:sldId id="2142532819" r:id="rId22"/>
    <p:sldId id="2142532820" r:id="rId23"/>
    <p:sldId id="2142532817" r:id="rId24"/>
    <p:sldId id="2142532791" r:id="rId25"/>
    <p:sldId id="2142532814" r:id="rId26"/>
    <p:sldId id="2142532816" r:id="rId27"/>
    <p:sldId id="2142532812" r:id="rId28"/>
    <p:sldId id="2142532809" r:id="rId29"/>
    <p:sldId id="3448" r:id="rId30"/>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31" autoAdjust="0"/>
    <p:restoredTop sz="91284" autoAdjust="0"/>
  </p:normalViewPr>
  <p:slideViewPr>
    <p:cSldViewPr snapToGrid="0">
      <p:cViewPr varScale="1">
        <p:scale>
          <a:sx n="99" d="100"/>
          <a:sy n="99" d="100"/>
        </p:scale>
        <p:origin x="1171" y="6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7/15/2025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07E79-1DA2-50B5-8F0F-9D7FE24C26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BD6498-FE3A-8F26-7DE9-A7E2780FE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5AFD5-D05D-181E-0AD0-6E368CF89E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A985B5-5448-C08E-604A-FB88A23F7E00}"/>
              </a:ext>
            </a:extLst>
          </p:cNvPr>
          <p:cNvSpPr>
            <a:spLocks noGrp="1"/>
          </p:cNvSpPr>
          <p:nvPr>
            <p:ph type="sldNum" sz="quarter" idx="5"/>
          </p:nvPr>
        </p:nvSpPr>
        <p:spPr/>
        <p:txBody>
          <a:bodyPr/>
          <a:lstStyle/>
          <a:p>
            <a:fld id="{64BE2EA1-25C3-46D6-9FA2-C479C40C9522}" type="slidenum">
              <a:rPr lang="en-US" smtClean="0"/>
              <a:t>3</a:t>
            </a:fld>
            <a:endParaRPr lang="en-US"/>
          </a:p>
        </p:txBody>
      </p:sp>
    </p:spTree>
    <p:extLst>
      <p:ext uri="{BB962C8B-B14F-4D97-AF65-F5344CB8AC3E}">
        <p14:creationId xmlns:p14="http://schemas.microsoft.com/office/powerpoint/2010/main" val="4244284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r>
              <a:rPr lang="en-US" dirty="0"/>
              <a:t>Please note: Changes require CARES leadership approval, design updates, development, and testing with the developer before they are released to the AGO for QA/UAT.  This process does take a bit of time, so these may not be ready to test from the UAT perspective by July 18th. Some retesting/validations may be necessary after that date.  </a:t>
            </a:r>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4</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B3A38-6EDC-9CD9-36D3-B1440A4A2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D0245-D0CA-8117-579F-CF7192537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167BB-A07B-1222-8765-122DD3464A66}"/>
              </a:ext>
            </a:extLst>
          </p:cNvPr>
          <p:cNvSpPr>
            <a:spLocks noGrp="1"/>
          </p:cNvSpPr>
          <p:nvPr>
            <p:ph type="body" idx="1"/>
          </p:nvPr>
        </p:nvSpPr>
        <p:spPr/>
        <p:txBody>
          <a:bodyPr/>
          <a:lstStyle/>
          <a:p>
            <a:r>
              <a:rPr lang="en-US" dirty="0"/>
              <a:t>Add note reminder re: turn-around time on retests</a:t>
            </a:r>
          </a:p>
        </p:txBody>
      </p:sp>
      <p:sp>
        <p:nvSpPr>
          <p:cNvPr id="4" name="Slide Number Placeholder 3">
            <a:extLst>
              <a:ext uri="{FF2B5EF4-FFF2-40B4-BE49-F238E27FC236}">
                <a16:creationId xmlns:a16="http://schemas.microsoft.com/office/drawing/2014/main" id="{7DC86DFC-568C-5217-7767-D7C2DF580B11}"/>
              </a:ext>
            </a:extLst>
          </p:cNvPr>
          <p:cNvSpPr>
            <a:spLocks noGrp="1"/>
          </p:cNvSpPr>
          <p:nvPr>
            <p:ph type="sldNum" sz="quarter" idx="5"/>
          </p:nvPr>
        </p:nvSpPr>
        <p:spPr/>
        <p:txBody>
          <a:bodyPr/>
          <a:lstStyle/>
          <a:p>
            <a:fld id="{64BE2EA1-25C3-46D6-9FA2-C479C40C9522}" type="slidenum">
              <a:rPr lang="en-US" smtClean="0"/>
              <a:t>5</a:t>
            </a:fld>
            <a:endParaRPr lang="en-US"/>
          </a:p>
        </p:txBody>
      </p:sp>
    </p:spTree>
    <p:extLst>
      <p:ext uri="{BB962C8B-B14F-4D97-AF65-F5344CB8AC3E}">
        <p14:creationId xmlns:p14="http://schemas.microsoft.com/office/powerpoint/2010/main" val="1324502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8625-4374-EA39-B4CD-CF26B7CE0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E53CC-5111-0911-0935-1A5B8210A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0F65E-9871-0E84-89C2-F5C4CAA576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210ADA-6FD0-28A3-B2F0-709574185DC5}"/>
              </a:ext>
            </a:extLst>
          </p:cNvPr>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240507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4F0A-8A81-CB0D-7CD7-7581AD07C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79164-6260-1A66-B533-3B598A0F3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BBA319-FF05-5DE2-3F83-17A3D1FF73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CC1ACF-E47D-B184-083E-1ABBC9316CC5}"/>
              </a:ext>
            </a:extLst>
          </p:cNvPr>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1843823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r>
              <a:rPr lang="en-US" dirty="0"/>
              <a:t>Per Kelly, the programming adjustments necessary for UAT have been completed on their side.  There are a few outstanding adjustments needed for their Production </a:t>
            </a:r>
            <a:r>
              <a:rPr lang="en-US"/>
              <a:t>environment still.</a:t>
            </a:r>
            <a:endParaRPr lang="en-US" dirty="0"/>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9</a:t>
            </a:fld>
            <a:endParaRPr lang="en-US"/>
          </a:p>
        </p:txBody>
      </p:sp>
    </p:spTree>
    <p:extLst>
      <p:ext uri="{BB962C8B-B14F-4D97-AF65-F5344CB8AC3E}">
        <p14:creationId xmlns:p14="http://schemas.microsoft.com/office/powerpoint/2010/main" val="1623703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7/15/2025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7/15/2025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7/15/2025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7/15/2025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7/15/2025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7/15/2025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7/15/2025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7/15/2025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7/15/2025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7/15/2025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7/15/2025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July 16,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92500" lnSpcReduction="20000"/>
          </a:bodyPr>
          <a:lstStyle/>
          <a:p>
            <a:r>
              <a:rPr lang="en-US" dirty="0">
                <a:latin typeface="Aptos" panose="020B0004020202020204" pitchFamily="34" charset="0"/>
              </a:rPr>
              <a:t>UAT Failures – Updates</a:t>
            </a:r>
          </a:p>
          <a:p>
            <a:r>
              <a:rPr lang="en-US" dirty="0">
                <a:latin typeface="Aptos" panose="020B0004020202020204" pitchFamily="34" charset="0"/>
              </a:rPr>
              <a:t>Schedule Review</a:t>
            </a:r>
          </a:p>
          <a:p>
            <a:r>
              <a:rPr lang="en-US" dirty="0">
                <a:latin typeface="Aptos" panose="020B0004020202020204" pitchFamily="34" charset="0"/>
              </a:rPr>
              <a:t>User Acceptance Testing Targets</a:t>
            </a:r>
          </a:p>
          <a:p>
            <a:r>
              <a:rPr lang="en-US" dirty="0">
                <a:latin typeface="Aptos" panose="020B0004020202020204" pitchFamily="34" charset="0"/>
              </a:rPr>
              <a:t>UAT Results – Updates</a:t>
            </a:r>
          </a:p>
          <a:p>
            <a:r>
              <a:rPr lang="en-US" dirty="0">
                <a:latin typeface="Aptos" panose="020B0004020202020204" pitchFamily="34" charset="0"/>
              </a:rPr>
              <a:t>Cutover Update</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17FDA-FBDE-57C1-8EE6-69B2C07D0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1541D-B2AD-78B3-26DD-49ADDEA78DE0}"/>
              </a:ext>
            </a:extLst>
          </p:cNvPr>
          <p:cNvSpPr>
            <a:spLocks noGrp="1"/>
          </p:cNvSpPr>
          <p:nvPr>
            <p:ph type="title"/>
          </p:nvPr>
        </p:nvSpPr>
        <p:spPr>
          <a:xfrm>
            <a:off x="960931" y="381753"/>
            <a:ext cx="7847511" cy="464892"/>
          </a:xfrm>
        </p:spPr>
        <p:txBody>
          <a:bodyPr anchor="ctr">
            <a:noAutofit/>
          </a:bodyPr>
          <a:lstStyle/>
          <a:p>
            <a:r>
              <a:rPr lang="en-US" sz="3400" dirty="0">
                <a:latin typeface="Aptos" panose="020B0004020202020204" pitchFamily="34" charset="0"/>
              </a:rPr>
              <a:t>TAX-AGO Interfaces</a:t>
            </a:r>
          </a:p>
        </p:txBody>
      </p:sp>
      <p:graphicFrame>
        <p:nvGraphicFramePr>
          <p:cNvPr id="6" name="Table 5">
            <a:extLst>
              <a:ext uri="{FF2B5EF4-FFF2-40B4-BE49-F238E27FC236}">
                <a16:creationId xmlns:a16="http://schemas.microsoft.com/office/drawing/2014/main" id="{4D8115B9-7FAE-15AD-44F3-5992399CD06C}"/>
              </a:ext>
            </a:extLst>
          </p:cNvPr>
          <p:cNvGraphicFramePr>
            <a:graphicFrameLocks noGrp="1"/>
          </p:cNvGraphicFramePr>
          <p:nvPr>
            <p:extLst>
              <p:ext uri="{D42A27DB-BD31-4B8C-83A1-F6EECF244321}">
                <p14:modId xmlns:p14="http://schemas.microsoft.com/office/powerpoint/2010/main" val="585290579"/>
              </p:ext>
            </p:extLst>
          </p:nvPr>
        </p:nvGraphicFramePr>
        <p:xfrm>
          <a:off x="1644072" y="1318265"/>
          <a:ext cx="6705600" cy="3443481"/>
        </p:xfrm>
        <a:graphic>
          <a:graphicData uri="http://schemas.openxmlformats.org/drawingml/2006/table">
            <a:tbl>
              <a:tblPr/>
              <a:tblGrid>
                <a:gridCol w="1467556">
                  <a:extLst>
                    <a:ext uri="{9D8B030D-6E8A-4147-A177-3AD203B41FA5}">
                      <a16:colId xmlns:a16="http://schemas.microsoft.com/office/drawing/2014/main" val="2171302858"/>
                    </a:ext>
                  </a:extLst>
                </a:gridCol>
                <a:gridCol w="1332088">
                  <a:extLst>
                    <a:ext uri="{9D8B030D-6E8A-4147-A177-3AD203B41FA5}">
                      <a16:colId xmlns:a16="http://schemas.microsoft.com/office/drawing/2014/main" val="3350886010"/>
                    </a:ext>
                  </a:extLst>
                </a:gridCol>
                <a:gridCol w="3905956">
                  <a:extLst>
                    <a:ext uri="{9D8B030D-6E8A-4147-A177-3AD203B41FA5}">
                      <a16:colId xmlns:a16="http://schemas.microsoft.com/office/drawing/2014/main" val="1122452738"/>
                    </a:ext>
                  </a:extLst>
                </a:gridCol>
              </a:tblGrid>
              <a:tr h="392295">
                <a:tc>
                  <a:txBody>
                    <a:bodyPr/>
                    <a:lstStyle/>
                    <a:p>
                      <a:pPr algn="l" fontAlgn="t"/>
                      <a:r>
                        <a:rPr lang="en-US" sz="2000" b="1" i="0" u="none" strike="noStrike" dirty="0">
                          <a:solidFill>
                            <a:srgbClr val="000000"/>
                          </a:solidFill>
                          <a:effectLst/>
                          <a:latin typeface="Avenir Next LT Pro" panose="020B0504020202020204" pitchFamily="34" charset="0"/>
                        </a:rPr>
                        <a:t>CUBS</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2000" b="1" i="0" u="none" strike="noStrike" dirty="0">
                          <a:solidFill>
                            <a:srgbClr val="000000"/>
                          </a:solidFill>
                          <a:effectLst/>
                          <a:latin typeface="Avenir Next LT Pro" panose="020B0504020202020204" pitchFamily="34" charset="0"/>
                        </a:rPr>
                        <a:t>DM</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2000" b="1" i="0" u="none" strike="noStrike" dirty="0">
                          <a:solidFill>
                            <a:srgbClr val="000000"/>
                          </a:solidFill>
                          <a:effectLst/>
                          <a:latin typeface="Avenir Next LT Pro" panose="020B0504020202020204" pitchFamily="34" charset="0"/>
                        </a:rPr>
                        <a:t>Name</a:t>
                      </a:r>
                    </a:p>
                  </a:txBody>
                  <a:tcPr marL="12449" marR="12449" marT="12449" marB="0">
                    <a:lnL>
                      <a:noFill/>
                    </a:lnL>
                    <a:lnR>
                      <a:noFill/>
                    </a:lnR>
                    <a:lnT>
                      <a:noFill/>
                    </a:lnT>
                    <a:lnB w="381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64034561"/>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9020</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XCI</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Cert Import</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8447554"/>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9011</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XFI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Transaction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0980391"/>
                  </a:ext>
                </a:extLst>
              </a:tr>
              <a:tr h="377766">
                <a:tc>
                  <a:txBody>
                    <a:bodyPr/>
                    <a:lstStyle/>
                    <a:p>
                      <a:pPr algn="l" fontAlgn="t"/>
                      <a:r>
                        <a:rPr lang="en-US" sz="2000" b="0" i="0" u="none" strike="noStrike">
                          <a:solidFill>
                            <a:srgbClr val="000000"/>
                          </a:solidFill>
                          <a:effectLst/>
                          <a:latin typeface="Avenir Next LT Pro" panose="020B0504020202020204" pitchFamily="34" charset="0"/>
                        </a:rPr>
                        <a:t>9407.40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XDI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err="1">
                          <a:solidFill>
                            <a:srgbClr val="000000"/>
                          </a:solidFill>
                          <a:effectLst/>
                          <a:latin typeface="Avenir Next LT Pro" panose="020B0504020202020204" pitchFamily="34" charset="0"/>
                        </a:rPr>
                        <a:t>Decert</a:t>
                      </a:r>
                      <a:r>
                        <a:rPr lang="en-US" sz="2000" b="0" i="0" u="none" strike="noStrike" dirty="0">
                          <a:solidFill>
                            <a:srgbClr val="000000"/>
                          </a:solidFill>
                          <a:effectLst/>
                          <a:latin typeface="Avenir Next LT Pro" panose="020B0504020202020204" pitchFamily="34" charset="0"/>
                        </a:rPr>
                        <a:t>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30213486"/>
                  </a:ext>
                </a:extLst>
              </a:tr>
              <a:tr h="377766">
                <a:tc>
                  <a:txBody>
                    <a:bodyPr/>
                    <a:lstStyle/>
                    <a:p>
                      <a:pPr algn="l" fontAlgn="t"/>
                      <a:r>
                        <a:rPr lang="en-US" sz="2000" b="0" i="0" u="none" strike="noStrike">
                          <a:solidFill>
                            <a:srgbClr val="000000"/>
                          </a:solidFill>
                          <a:effectLst/>
                          <a:latin typeface="Avenir Next LT Pro" panose="020B0504020202020204" pitchFamily="34" charset="0"/>
                        </a:rPr>
                        <a:t>9011.40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XNI</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NonFinancial Import</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185734"/>
                  </a:ext>
                </a:extLst>
              </a:tr>
              <a:tr h="392295">
                <a:tc>
                  <a:txBody>
                    <a:bodyPr/>
                    <a:lstStyle/>
                    <a:p>
                      <a:pPr algn="l" fontAlgn="t"/>
                      <a:r>
                        <a:rPr lang="en-US" sz="2000" b="0" i="0" u="none" strike="noStrike" dirty="0">
                          <a:solidFill>
                            <a:srgbClr val="000000"/>
                          </a:solidFill>
                          <a:effectLst/>
                          <a:latin typeface="Avenir Next LT Pro" panose="020B0504020202020204" pitchFamily="34" charset="0"/>
                        </a:rPr>
                        <a:t>9008</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XAI</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Address Update Import</a:t>
                      </a:r>
                    </a:p>
                  </a:txBody>
                  <a:tcPr marL="12449" marR="12449" marT="12449" marB="0">
                    <a:lnL>
                      <a:noFill/>
                    </a:lnL>
                    <a:lnR>
                      <a:noFill/>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3127761"/>
                  </a:ext>
                </a:extLst>
              </a:tr>
              <a:tr h="377766">
                <a:tc>
                  <a:txBody>
                    <a:bodyPr/>
                    <a:lstStyle/>
                    <a:p>
                      <a:pPr algn="l" fontAlgn="t"/>
                      <a:r>
                        <a:rPr lang="en-US" sz="2000" b="0" i="0" u="none" strike="noStrike">
                          <a:solidFill>
                            <a:srgbClr val="000000"/>
                          </a:solidFill>
                          <a:effectLst/>
                          <a:latin typeface="Avenir Next LT Pro" panose="020B0504020202020204" pitchFamily="34" charset="0"/>
                        </a:rPr>
                        <a:t>8050.98</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XADO</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Active Data Outbound</a:t>
                      </a:r>
                    </a:p>
                  </a:txBody>
                  <a:tcPr marL="12449" marR="12449" marT="12449" marB="0">
                    <a:lnL>
                      <a:noFill/>
                    </a:lnL>
                    <a:lnR>
                      <a:noFill/>
                    </a:lnR>
                    <a:lnT w="381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0901617"/>
                  </a:ext>
                </a:extLst>
              </a:tr>
              <a:tr h="377766">
                <a:tc>
                  <a:txBody>
                    <a:bodyPr/>
                    <a:lstStyle/>
                    <a:p>
                      <a:pPr algn="l" fontAlgn="t"/>
                      <a:r>
                        <a:rPr lang="en-US" sz="2000" b="0" i="0" u="none" strike="noStrike">
                          <a:solidFill>
                            <a:srgbClr val="000000"/>
                          </a:solidFill>
                          <a:effectLst/>
                          <a:latin typeface="Avenir Next LT Pro" panose="020B0504020202020204" pitchFamily="34" charset="0"/>
                        </a:rPr>
                        <a:t>8050</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XFO</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Transaction Outbound</a:t>
                      </a:r>
                    </a:p>
                  </a:txBody>
                  <a:tcPr marL="12449" marR="12449" marT="12449"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9766367"/>
                  </a:ext>
                </a:extLst>
              </a:tr>
              <a:tr h="392295">
                <a:tc>
                  <a:txBody>
                    <a:bodyPr/>
                    <a:lstStyle/>
                    <a:p>
                      <a:pPr algn="l" fontAlgn="t"/>
                      <a:r>
                        <a:rPr lang="en-US" sz="2000" b="0" i="0" u="none" strike="noStrike">
                          <a:solidFill>
                            <a:srgbClr val="000000"/>
                          </a:solidFill>
                          <a:effectLst/>
                          <a:latin typeface="Avenir Next LT Pro" panose="020B0504020202020204" pitchFamily="34" charset="0"/>
                        </a:rPr>
                        <a:t>8050.40</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a:solidFill>
                            <a:srgbClr val="000000"/>
                          </a:solidFill>
                          <a:effectLst/>
                          <a:latin typeface="Avenir Next LT Pro" panose="020B0504020202020204" pitchFamily="34" charset="0"/>
                        </a:rPr>
                        <a:t>XNFO</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r>
                        <a:rPr lang="en-US" sz="2000" b="0" i="0" u="none" strike="noStrike" dirty="0">
                          <a:solidFill>
                            <a:srgbClr val="000000"/>
                          </a:solidFill>
                          <a:effectLst/>
                          <a:latin typeface="Avenir Next LT Pro" panose="020B0504020202020204" pitchFamily="34" charset="0"/>
                        </a:rPr>
                        <a:t>Non-Financial Outbound</a:t>
                      </a:r>
                    </a:p>
                  </a:txBody>
                  <a:tcPr marL="12449" marR="12449" marT="12449" marB="0">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8492045"/>
                  </a:ext>
                </a:extLst>
              </a:tr>
            </a:tbl>
          </a:graphicData>
        </a:graphic>
      </p:graphicFrame>
    </p:spTree>
    <p:extLst>
      <p:ext uri="{BB962C8B-B14F-4D97-AF65-F5344CB8AC3E}">
        <p14:creationId xmlns:p14="http://schemas.microsoft.com/office/powerpoint/2010/main" val="3478428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24F90C51-46F8-98F1-0B3A-6B15B7AC5D58}"/>
              </a:ext>
            </a:extLst>
          </p:cNvPr>
          <p:cNvSpPr txBox="1">
            <a:spLocks/>
          </p:cNvSpPr>
          <p:nvPr/>
        </p:nvSpPr>
        <p:spPr>
          <a:xfrm>
            <a:off x="994574" y="255142"/>
            <a:ext cx="7847511" cy="20567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500" dirty="0">
                <a:latin typeface="Aptos" panose="020B0004020202020204" pitchFamily="34" charset="0"/>
              </a:rPr>
              <a:t>User Acceptance Testing – Changes</a:t>
            </a:r>
          </a:p>
        </p:txBody>
      </p:sp>
      <p:graphicFrame>
        <p:nvGraphicFramePr>
          <p:cNvPr id="6" name="Table 5">
            <a:extLst>
              <a:ext uri="{FF2B5EF4-FFF2-40B4-BE49-F238E27FC236}">
                <a16:creationId xmlns:a16="http://schemas.microsoft.com/office/drawing/2014/main" id="{4EEAA0C4-E4F5-E480-4CFF-C4B79668A876}"/>
              </a:ext>
            </a:extLst>
          </p:cNvPr>
          <p:cNvGraphicFramePr>
            <a:graphicFrameLocks noGrp="1"/>
          </p:cNvGraphicFramePr>
          <p:nvPr>
            <p:extLst>
              <p:ext uri="{D42A27DB-BD31-4B8C-83A1-F6EECF244321}">
                <p14:modId xmlns:p14="http://schemas.microsoft.com/office/powerpoint/2010/main" val="63645504"/>
              </p:ext>
            </p:extLst>
          </p:nvPr>
        </p:nvGraphicFramePr>
        <p:xfrm>
          <a:off x="767166" y="593730"/>
          <a:ext cx="8302329" cy="4504862"/>
        </p:xfrm>
        <a:graphic>
          <a:graphicData uri="http://schemas.openxmlformats.org/drawingml/2006/table">
            <a:tbl>
              <a:tblPr firstRow="1" bandRow="1">
                <a:tableStyleId>{9D7B26C5-4107-4FEC-AEDC-1716B250A1EF}</a:tableStyleId>
              </a:tblPr>
              <a:tblGrid>
                <a:gridCol w="488197">
                  <a:extLst>
                    <a:ext uri="{9D8B030D-6E8A-4147-A177-3AD203B41FA5}">
                      <a16:colId xmlns:a16="http://schemas.microsoft.com/office/drawing/2014/main" val="4221470706"/>
                    </a:ext>
                  </a:extLst>
                </a:gridCol>
                <a:gridCol w="784898">
                  <a:extLst>
                    <a:ext uri="{9D8B030D-6E8A-4147-A177-3AD203B41FA5}">
                      <a16:colId xmlns:a16="http://schemas.microsoft.com/office/drawing/2014/main" val="3245736542"/>
                    </a:ext>
                  </a:extLst>
                </a:gridCol>
                <a:gridCol w="1913968">
                  <a:extLst>
                    <a:ext uri="{9D8B030D-6E8A-4147-A177-3AD203B41FA5}">
                      <a16:colId xmlns:a16="http://schemas.microsoft.com/office/drawing/2014/main" val="2822108424"/>
                    </a:ext>
                  </a:extLst>
                </a:gridCol>
                <a:gridCol w="5115266">
                  <a:extLst>
                    <a:ext uri="{9D8B030D-6E8A-4147-A177-3AD203B41FA5}">
                      <a16:colId xmlns:a16="http://schemas.microsoft.com/office/drawing/2014/main" val="2914276219"/>
                    </a:ext>
                  </a:extLst>
                </a:gridCol>
              </a:tblGrid>
              <a:tr h="237662">
                <a:tc>
                  <a:txBody>
                    <a:bodyPr/>
                    <a:lstStyle/>
                    <a:p>
                      <a:r>
                        <a:rPr lang="en-US" sz="900" dirty="0"/>
                        <a:t>ID</a:t>
                      </a:r>
                    </a:p>
                  </a:txBody>
                  <a:tcPr/>
                </a:tc>
                <a:tc>
                  <a:txBody>
                    <a:bodyPr/>
                    <a:lstStyle/>
                    <a:p>
                      <a:r>
                        <a:rPr lang="en-US" sz="900" dirty="0"/>
                        <a:t>Test Case</a:t>
                      </a:r>
                    </a:p>
                  </a:txBody>
                  <a:tcPr/>
                </a:tc>
                <a:tc>
                  <a:txBody>
                    <a:bodyPr/>
                    <a:lstStyle/>
                    <a:p>
                      <a:r>
                        <a:rPr lang="en-US" sz="900" dirty="0"/>
                        <a:t>Name</a:t>
                      </a:r>
                    </a:p>
                  </a:txBody>
                  <a:tcPr/>
                </a:tc>
                <a:tc>
                  <a:txBody>
                    <a:bodyPr/>
                    <a:lstStyle/>
                    <a:p>
                      <a:r>
                        <a:rPr lang="en-US" sz="900" dirty="0"/>
                        <a:t>Update</a:t>
                      </a:r>
                    </a:p>
                  </a:txBody>
                  <a:tcPr/>
                </a:tc>
                <a:extLst>
                  <a:ext uri="{0D108BD9-81ED-4DB2-BD59-A6C34878D82A}">
                    <a16:rowId xmlns:a16="http://schemas.microsoft.com/office/drawing/2014/main" val="3604280417"/>
                  </a:ext>
                </a:extLst>
              </a:tr>
              <a:tr h="370840">
                <a:tc>
                  <a:txBody>
                    <a:bodyPr/>
                    <a:lstStyle/>
                    <a:p>
                      <a:pPr marL="0" algn="l" defTabSz="457200" rtl="0" eaLnBrk="1" fontAlgn="t" latinLnBrk="0" hangingPunct="1"/>
                      <a:r>
                        <a:rPr lang="en-US" sz="1050" kern="1200">
                          <a:solidFill>
                            <a:schemeClr val="tx1"/>
                          </a:solidFill>
                        </a:rPr>
                        <a:t>60017</a:t>
                      </a:r>
                      <a:endParaRPr lang="en-US" sz="1050" kern="120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 </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Payment Error File – ETL rejects entire file</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Reversing file-level reject decision and making Type-Application failures be record-level rejects</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731768813"/>
                  </a:ext>
                </a:extLst>
              </a:tr>
              <a:tr h="370840">
                <a:tc>
                  <a:txBody>
                    <a:bodyPr/>
                    <a:lstStyle/>
                    <a:p>
                      <a:pPr marL="0" algn="l" defTabSz="457200" rtl="0" eaLnBrk="1" fontAlgn="t" latinLnBrk="0" hangingPunct="1"/>
                      <a:r>
                        <a:rPr lang="en-US" sz="1050" kern="1200">
                          <a:solidFill>
                            <a:schemeClr val="tx1"/>
                          </a:solidFill>
                        </a:rPr>
                        <a:t>62017</a:t>
                      </a:r>
                      <a:endParaRPr lang="en-US" sz="1050" kern="120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EXXCI_0056</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Abatement Letter Deny sent off historical data in XCI</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When abatement approvals/denials come in on the XNI, a letter is triggered to be sent. Using this same field with historical information provided in the XCI was also triggering this letter. Change being made to exclude Y/N informational fields in XCI from triggering letter.</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846026796"/>
                  </a:ext>
                </a:extLst>
              </a:tr>
              <a:tr h="370840">
                <a:tc>
                  <a:txBody>
                    <a:bodyPr/>
                    <a:lstStyle/>
                    <a:p>
                      <a:pPr marL="0" algn="l" defTabSz="457200" rtl="0" eaLnBrk="1" fontAlgn="t" latinLnBrk="0" hangingPunct="1"/>
                      <a:r>
                        <a:rPr lang="en-US" sz="1050" kern="1200">
                          <a:solidFill>
                            <a:schemeClr val="tx1"/>
                          </a:solidFill>
                        </a:rPr>
                        <a:t>62052</a:t>
                      </a:r>
                      <a:endParaRPr lang="en-US" sz="1050" kern="120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EXFP_0043</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Changes to TrueUp – Payment not applied in DM due to overpayment</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TrueUp call was getting live account balance, but DM account doesn’t reflect this current balance until interest accrues or payment posts. TrueUp adding an additional call to add a tag on accounts expecting payments so that DM can post the accrued interest/fees and prevent this balance discrepancy</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1340292576"/>
                  </a:ext>
                </a:extLst>
              </a:tr>
              <a:tr h="370840">
                <a:tc>
                  <a:txBody>
                    <a:bodyPr/>
                    <a:lstStyle/>
                    <a:p>
                      <a:pPr marL="0" marR="0" lvl="0" indent="0" algn="l" defTabSz="457200" rtl="0" eaLnBrk="1" fontAlgn="t" latinLnBrk="0" hangingPunct="1">
                        <a:lnSpc>
                          <a:spcPct val="100000"/>
                        </a:lnSpc>
                        <a:spcBef>
                          <a:spcPts val="0"/>
                        </a:spcBef>
                        <a:spcAft>
                          <a:spcPts val="0"/>
                        </a:spcAft>
                        <a:buClrTx/>
                        <a:buSzTx/>
                        <a:buFontTx/>
                        <a:buNone/>
                        <a:tabLst/>
                        <a:defRPr/>
                      </a:pPr>
                      <a:r>
                        <a:rPr lang="en-US" sz="1050" kern="1200" dirty="0">
                          <a:solidFill>
                            <a:schemeClr val="tx1"/>
                          </a:solidFill>
                        </a:rPr>
                        <a:t>62053</a:t>
                      </a:r>
                    </a:p>
                    <a:p>
                      <a:pPr marL="0" algn="l" defTabSz="457200" rtl="0" eaLnBrk="1" fontAlgn="t" latinLnBrk="0" hangingPunct="1"/>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EXFP_0020</a:t>
                      </a:r>
                    </a:p>
                    <a:p>
                      <a:pPr marL="0" marR="0" lvl="0" indent="0" algn="l" defTabSz="457200" rtl="0" eaLnBrk="1" fontAlgn="t" latinLnBrk="0" hangingPunct="1">
                        <a:lnSpc>
                          <a:spcPct val="100000"/>
                        </a:lnSpc>
                        <a:spcBef>
                          <a:spcPts val="0"/>
                        </a:spcBef>
                        <a:spcAft>
                          <a:spcPts val="0"/>
                        </a:spcAft>
                        <a:buClrTx/>
                        <a:buSzTx/>
                        <a:buFontTx/>
                        <a:buNone/>
                        <a:tabLst/>
                        <a:defRPr/>
                      </a:pPr>
                      <a:r>
                        <a:rPr lang="en-US" sz="1050" kern="1200" dirty="0">
                          <a:solidFill>
                            <a:schemeClr val="tx1"/>
                          </a:solidFill>
                        </a:rPr>
                        <a:t>EXFP_0019</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Payment CSV needs DM Transaction ID</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Adding unique DM payment identifier to invoice payment details</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3781608248"/>
                  </a:ext>
                </a:extLst>
              </a:tr>
              <a:tr h="370840">
                <a:tc>
                  <a:txBody>
                    <a:bodyPr/>
                    <a:lstStyle/>
                    <a:p>
                      <a:pPr marL="0" algn="l" defTabSz="457200" rtl="0" eaLnBrk="1" fontAlgn="t" latinLnBrk="0" hangingPunct="1"/>
                      <a:r>
                        <a:rPr lang="en-US" sz="1050" kern="1200" dirty="0">
                          <a:solidFill>
                            <a:schemeClr val="tx1"/>
                          </a:solidFill>
                        </a:rPr>
                        <a:t>62086</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EXXCI_0025</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XCI File Load Failure – Lien Demo UDP &amp; Foreign State Code</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A MEX state ID was causing an error because the lien address information field is limited to 2 characters. Since out-of-state liens are filed in Franklin county, we are changing the non-US state fields to map to OH for lien addresses (MEX to remain on debtor address)</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279365418"/>
                  </a:ext>
                </a:extLst>
              </a:tr>
              <a:tr h="370840">
                <a:tc>
                  <a:txBody>
                    <a:bodyPr/>
                    <a:lstStyle/>
                    <a:p>
                      <a:pPr marL="0" algn="l" defTabSz="457200" rtl="0" eaLnBrk="1" fontAlgn="t" latinLnBrk="0" hangingPunct="1"/>
                      <a:r>
                        <a:rPr lang="en-US" sz="1050" kern="1200" dirty="0">
                          <a:solidFill>
                            <a:schemeClr val="tx1"/>
                          </a:solidFill>
                        </a:rPr>
                        <a:t>62088/63058</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r>
                        <a:rPr lang="en-US" sz="1050" kern="1200" dirty="0">
                          <a:solidFill>
                            <a:schemeClr val="tx1"/>
                          </a:solidFill>
                        </a:rPr>
                        <a:t>EXXFO_0001</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Assessment Errored out and did not process in ODT system (Negative Payments); Removal of Overpayments and </a:t>
                      </a:r>
                      <a:r>
                        <a:rPr lang="en-US" sz="1050" kern="1200" dirty="0" err="1">
                          <a:solidFill>
                            <a:schemeClr val="tx1"/>
                          </a:solidFill>
                        </a:rPr>
                        <a:t>Autorefunds</a:t>
                      </a:r>
                      <a:r>
                        <a:rPr lang="en-US" sz="1050" kern="1200" dirty="0">
                          <a:solidFill>
                            <a:schemeClr val="tx1"/>
                          </a:solidFill>
                        </a:rPr>
                        <a:t> reporting from XFO</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Initially, the error was caused by a debtor refund being reported in the XFO. We have submitted a change to exclude this transaction type from being in our outbound file &amp; we have excluded amounts posting to the OVP bucket. In the case that negative payments should still need to be used as a workaround, ODT can accept those and error out to a Work Item.</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3271231025"/>
                  </a:ext>
                </a:extLst>
              </a:tr>
              <a:tr h="370840">
                <a:tc>
                  <a:txBody>
                    <a:bodyPr/>
                    <a:lstStyle/>
                    <a:p>
                      <a:pPr marL="0" algn="l" defTabSz="457200" rtl="0" eaLnBrk="1" fontAlgn="t" latinLnBrk="0" hangingPunct="1"/>
                      <a:r>
                        <a:rPr lang="en-US" sz="1050" kern="1200" dirty="0">
                          <a:solidFill>
                            <a:schemeClr val="tx1"/>
                          </a:solidFill>
                        </a:rPr>
                        <a:t>62117</a:t>
                      </a:r>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fontAlgn="t" latinLnBrk="0" hangingPunct="1"/>
                      <a:endParaRPr lang="en-US" sz="1050" kern="1200" dirty="0">
                        <a:solidFill>
                          <a:schemeClr val="tx1"/>
                        </a:solidFill>
                        <a:latin typeface="+mn-lt"/>
                        <a:ea typeface="+mn-ea"/>
                        <a:cs typeface="+mn-cs"/>
                      </a:endParaRPr>
                    </a:p>
                  </a:txBody>
                  <a:tcPr marL="7620" marR="7620" marT="7620" marB="0"/>
                </a:tc>
                <a:tc>
                  <a:txBody>
                    <a:bodyPr/>
                    <a:lstStyle/>
                    <a:p>
                      <a:pPr marL="0" algn="l" defTabSz="457200" rtl="0" eaLnBrk="1" latinLnBrk="0" hangingPunct="1"/>
                      <a:r>
                        <a:rPr lang="en-US" sz="1050" kern="1200" dirty="0">
                          <a:solidFill>
                            <a:schemeClr val="tx1"/>
                          </a:solidFill>
                        </a:rPr>
                        <a:t>Number of records sent in XADO does not match accounts in ODT active system</a:t>
                      </a:r>
                      <a:endParaRPr lang="en-US" sz="1050" kern="1200" dirty="0">
                        <a:solidFill>
                          <a:schemeClr val="tx1"/>
                        </a:solidFill>
                        <a:latin typeface="+mn-lt"/>
                        <a:ea typeface="+mn-ea"/>
                        <a:cs typeface="+mn-cs"/>
                      </a:endParaRPr>
                    </a:p>
                  </a:txBody>
                  <a:tcPr/>
                </a:tc>
                <a:tc>
                  <a:txBody>
                    <a:bodyPr/>
                    <a:lstStyle/>
                    <a:p>
                      <a:pPr marL="0" algn="l" defTabSz="457200" rtl="0" eaLnBrk="1" latinLnBrk="0" hangingPunct="1"/>
                      <a:r>
                        <a:rPr lang="en-US" sz="1000" kern="1200" dirty="0">
                          <a:solidFill>
                            <a:schemeClr val="tx1"/>
                          </a:solidFill>
                        </a:rPr>
                        <a:t>It appeared AGO had balances on about 1 million accounts that ODT had no remaining balance for. We are changing this interface to report account current balance, instead of account original balance.</a:t>
                      </a:r>
                      <a:endParaRPr lang="en-US" sz="1000" kern="1200" dirty="0">
                        <a:solidFill>
                          <a:schemeClr val="tx1"/>
                        </a:solidFill>
                        <a:latin typeface="+mn-lt"/>
                        <a:ea typeface="+mn-ea"/>
                        <a:cs typeface="+mn-cs"/>
                      </a:endParaRPr>
                    </a:p>
                  </a:txBody>
                  <a:tcPr/>
                </a:tc>
                <a:extLst>
                  <a:ext uri="{0D108BD9-81ED-4DB2-BD59-A6C34878D82A}">
                    <a16:rowId xmlns:a16="http://schemas.microsoft.com/office/drawing/2014/main" val="1217598781"/>
                  </a:ext>
                </a:extLst>
              </a:tr>
            </a:tbl>
          </a:graphicData>
        </a:graphic>
      </p:graphicFrame>
      <p:sp>
        <p:nvSpPr>
          <p:cNvPr id="7" name="Rectangle: Rounded Corners 6">
            <a:extLst>
              <a:ext uri="{FF2B5EF4-FFF2-40B4-BE49-F238E27FC236}">
                <a16:creationId xmlns:a16="http://schemas.microsoft.com/office/drawing/2014/main" id="{A168D420-8085-9041-F53C-7CB8BD124CEE}"/>
              </a:ext>
            </a:extLst>
          </p:cNvPr>
          <p:cNvSpPr/>
          <p:nvPr/>
        </p:nvSpPr>
        <p:spPr>
          <a:xfrm>
            <a:off x="4041729" y="831395"/>
            <a:ext cx="5012267" cy="3996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8" name="Rectangle: Rounded Corners 7">
            <a:extLst>
              <a:ext uri="{FF2B5EF4-FFF2-40B4-BE49-F238E27FC236}">
                <a16:creationId xmlns:a16="http://schemas.microsoft.com/office/drawing/2014/main" id="{F0A92C87-EBBA-37AF-A751-9A0CCA5234AA}"/>
              </a:ext>
            </a:extLst>
          </p:cNvPr>
          <p:cNvSpPr/>
          <p:nvPr/>
        </p:nvSpPr>
        <p:spPr>
          <a:xfrm>
            <a:off x="4041728" y="1257522"/>
            <a:ext cx="5012267" cy="5018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9" name="Rectangle: Rounded Corners 8">
            <a:extLst>
              <a:ext uri="{FF2B5EF4-FFF2-40B4-BE49-F238E27FC236}">
                <a16:creationId xmlns:a16="http://schemas.microsoft.com/office/drawing/2014/main" id="{8C6D6438-AB21-395F-E77E-1C713E14043C}"/>
              </a:ext>
            </a:extLst>
          </p:cNvPr>
          <p:cNvSpPr/>
          <p:nvPr/>
        </p:nvSpPr>
        <p:spPr>
          <a:xfrm>
            <a:off x="4041727" y="2930409"/>
            <a:ext cx="5012267" cy="5018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10" name="Rectangle: Rounded Corners 9">
            <a:extLst>
              <a:ext uri="{FF2B5EF4-FFF2-40B4-BE49-F238E27FC236}">
                <a16:creationId xmlns:a16="http://schemas.microsoft.com/office/drawing/2014/main" id="{E99F1673-BD11-6EDB-59F8-EC21947C7C19}"/>
              </a:ext>
            </a:extLst>
          </p:cNvPr>
          <p:cNvSpPr/>
          <p:nvPr/>
        </p:nvSpPr>
        <p:spPr>
          <a:xfrm>
            <a:off x="4041727" y="1798833"/>
            <a:ext cx="5012267" cy="65816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a:t>Retesting</a:t>
            </a:r>
          </a:p>
        </p:txBody>
      </p:sp>
      <p:sp>
        <p:nvSpPr>
          <p:cNvPr id="11" name="Rectangle: Rounded Corners 10">
            <a:extLst>
              <a:ext uri="{FF2B5EF4-FFF2-40B4-BE49-F238E27FC236}">
                <a16:creationId xmlns:a16="http://schemas.microsoft.com/office/drawing/2014/main" id="{02570BBC-DFBE-96B4-855C-1E1CA09884ED}"/>
              </a:ext>
            </a:extLst>
          </p:cNvPr>
          <p:cNvSpPr/>
          <p:nvPr/>
        </p:nvSpPr>
        <p:spPr>
          <a:xfrm>
            <a:off x="4041726" y="2490862"/>
            <a:ext cx="5012267" cy="39962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t>Awaiting fix for retesting</a:t>
            </a:r>
          </a:p>
        </p:txBody>
      </p:sp>
      <p:sp>
        <p:nvSpPr>
          <p:cNvPr id="12" name="Rectangle: Rounded Corners 11">
            <a:extLst>
              <a:ext uri="{FF2B5EF4-FFF2-40B4-BE49-F238E27FC236}">
                <a16:creationId xmlns:a16="http://schemas.microsoft.com/office/drawing/2014/main" id="{6547DAD2-257E-0C7E-8E55-8DA5CB7E8586}"/>
              </a:ext>
            </a:extLst>
          </p:cNvPr>
          <p:cNvSpPr/>
          <p:nvPr/>
        </p:nvSpPr>
        <p:spPr>
          <a:xfrm>
            <a:off x="4041725" y="4551702"/>
            <a:ext cx="5012267" cy="501823"/>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t>Awaiting fix for retesting</a:t>
            </a:r>
          </a:p>
        </p:txBody>
      </p:sp>
      <p:sp>
        <p:nvSpPr>
          <p:cNvPr id="16" name="Rectangle: Rounded Corners 15">
            <a:extLst>
              <a:ext uri="{FF2B5EF4-FFF2-40B4-BE49-F238E27FC236}">
                <a16:creationId xmlns:a16="http://schemas.microsoft.com/office/drawing/2014/main" id="{ACCAD742-DC1A-A6FD-C27D-B64133D262F2}"/>
              </a:ext>
            </a:extLst>
          </p:cNvPr>
          <p:cNvSpPr/>
          <p:nvPr/>
        </p:nvSpPr>
        <p:spPr>
          <a:xfrm>
            <a:off x="4041725" y="3472152"/>
            <a:ext cx="5012267" cy="103448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a:t>Retesting</a:t>
            </a:r>
          </a:p>
        </p:txBody>
      </p:sp>
    </p:spTree>
    <p:extLst>
      <p:ext uri="{BB962C8B-B14F-4D97-AF65-F5344CB8AC3E}">
        <p14:creationId xmlns:p14="http://schemas.microsoft.com/office/powerpoint/2010/main" val="303323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459D1-7815-D357-6613-8D3A5C671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D3509-0623-DFBE-1926-2FFE731EC4DA}"/>
              </a:ext>
            </a:extLst>
          </p:cNvPr>
          <p:cNvSpPr>
            <a:spLocks noGrp="1"/>
          </p:cNvSpPr>
          <p:nvPr>
            <p:ph type="title"/>
          </p:nvPr>
        </p:nvSpPr>
        <p:spPr>
          <a:xfrm>
            <a:off x="899973" y="157200"/>
            <a:ext cx="7847511" cy="464892"/>
          </a:xfrm>
        </p:spPr>
        <p:txBody>
          <a:bodyPr anchor="ctr">
            <a:normAutofit fontScale="90000"/>
          </a:bodyPr>
          <a:lstStyle/>
          <a:p>
            <a:r>
              <a:rPr lang="en-US" sz="2800" dirty="0">
                <a:latin typeface="Aptos" panose="020B0004020202020204" pitchFamily="34" charset="0"/>
              </a:rPr>
              <a:t>User Acceptance Testing – Defects</a:t>
            </a:r>
          </a:p>
        </p:txBody>
      </p:sp>
      <p:graphicFrame>
        <p:nvGraphicFramePr>
          <p:cNvPr id="3" name="Table 2">
            <a:extLst>
              <a:ext uri="{FF2B5EF4-FFF2-40B4-BE49-F238E27FC236}">
                <a16:creationId xmlns:a16="http://schemas.microsoft.com/office/drawing/2014/main" id="{ACAEA74D-3D1C-7872-774F-5FC95A424890}"/>
              </a:ext>
            </a:extLst>
          </p:cNvPr>
          <p:cNvGraphicFramePr>
            <a:graphicFrameLocks noGrp="1"/>
          </p:cNvGraphicFramePr>
          <p:nvPr>
            <p:extLst>
              <p:ext uri="{D42A27DB-BD31-4B8C-83A1-F6EECF244321}">
                <p14:modId xmlns:p14="http://schemas.microsoft.com/office/powerpoint/2010/main" val="581687814"/>
              </p:ext>
            </p:extLst>
          </p:nvPr>
        </p:nvGraphicFramePr>
        <p:xfrm>
          <a:off x="826956" y="749612"/>
          <a:ext cx="8137160" cy="3388360"/>
        </p:xfrm>
        <a:graphic>
          <a:graphicData uri="http://schemas.openxmlformats.org/drawingml/2006/table">
            <a:tbl>
              <a:tblPr firstRow="1" bandRow="1">
                <a:tableStyleId>{C083E6E3-FA7D-4D7B-A595-EF9225AFEA82}</a:tableStyleId>
              </a:tblPr>
              <a:tblGrid>
                <a:gridCol w="669951">
                  <a:extLst>
                    <a:ext uri="{9D8B030D-6E8A-4147-A177-3AD203B41FA5}">
                      <a16:colId xmlns:a16="http://schemas.microsoft.com/office/drawing/2014/main" val="4221470706"/>
                    </a:ext>
                  </a:extLst>
                </a:gridCol>
                <a:gridCol w="1036320">
                  <a:extLst>
                    <a:ext uri="{9D8B030D-6E8A-4147-A177-3AD203B41FA5}">
                      <a16:colId xmlns:a16="http://schemas.microsoft.com/office/drawing/2014/main" val="3245736542"/>
                    </a:ext>
                  </a:extLst>
                </a:gridCol>
                <a:gridCol w="3163146">
                  <a:extLst>
                    <a:ext uri="{9D8B030D-6E8A-4147-A177-3AD203B41FA5}">
                      <a16:colId xmlns:a16="http://schemas.microsoft.com/office/drawing/2014/main" val="2822108424"/>
                    </a:ext>
                  </a:extLst>
                </a:gridCol>
                <a:gridCol w="3267743">
                  <a:extLst>
                    <a:ext uri="{9D8B030D-6E8A-4147-A177-3AD203B41FA5}">
                      <a16:colId xmlns:a16="http://schemas.microsoft.com/office/drawing/2014/main" val="2914276219"/>
                    </a:ext>
                  </a:extLst>
                </a:gridCol>
              </a:tblGrid>
              <a:tr h="293481">
                <a:tc>
                  <a:txBody>
                    <a:bodyPr/>
                    <a:lstStyle/>
                    <a:p>
                      <a:r>
                        <a:rPr lang="en-US" sz="1200" dirty="0">
                          <a:latin typeface="Aptos" panose="020B0004020202020204" pitchFamily="34" charset="0"/>
                        </a:rPr>
                        <a:t>AGO ID</a:t>
                      </a:r>
                    </a:p>
                  </a:txBody>
                  <a:tcPr/>
                </a:tc>
                <a:tc>
                  <a:txBody>
                    <a:bodyPr/>
                    <a:lstStyle/>
                    <a:p>
                      <a:r>
                        <a:rPr lang="en-US" sz="1200" dirty="0">
                          <a:latin typeface="Aptos" panose="020B0004020202020204" pitchFamily="34" charset="0"/>
                        </a:rPr>
                        <a:t>Test Case ID</a:t>
                      </a:r>
                    </a:p>
                  </a:txBody>
                  <a:tcPr/>
                </a:tc>
                <a:tc>
                  <a:txBody>
                    <a:bodyPr/>
                    <a:lstStyle/>
                    <a:p>
                      <a:r>
                        <a:rPr lang="en-US" sz="1200" dirty="0">
                          <a:latin typeface="Aptos" panose="020B0004020202020204" pitchFamily="34" charset="0"/>
                        </a:rPr>
                        <a:t>Name</a:t>
                      </a:r>
                    </a:p>
                  </a:txBody>
                  <a:tcPr/>
                </a:tc>
                <a:tc>
                  <a:txBody>
                    <a:bodyPr/>
                    <a:lstStyle/>
                    <a:p>
                      <a:r>
                        <a:rPr lang="en-US" sz="1200" dirty="0">
                          <a:latin typeface="Aptos" panose="020B0004020202020204" pitchFamily="34" charset="0"/>
                        </a:rPr>
                        <a:t>Notes</a:t>
                      </a:r>
                    </a:p>
                  </a:txBody>
                  <a:tcPr/>
                </a:tc>
                <a:extLst>
                  <a:ext uri="{0D108BD9-81ED-4DB2-BD59-A6C34878D82A}">
                    <a16:rowId xmlns:a16="http://schemas.microsoft.com/office/drawing/2014/main" val="3604280417"/>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60051</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Tags Notification to Taxation – XADO or XNFO</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Tags cheat sheet needed; ticket stemming from clarification questions about tags seen in these files </a:t>
                      </a:r>
                    </a:p>
                  </a:txBody>
                  <a:tcPr/>
                </a:tc>
                <a:extLst>
                  <a:ext uri="{0D108BD9-81ED-4DB2-BD59-A6C34878D82A}">
                    <a16:rowId xmlns:a16="http://schemas.microsoft.com/office/drawing/2014/main" val="731768813"/>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61052</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EXFP_0060</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Interest Hold Tag</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Identified an issue with migrated interest hold tags and the release of those holds</a:t>
                      </a:r>
                    </a:p>
                  </a:txBody>
                  <a:tcPr/>
                </a:tc>
                <a:extLst>
                  <a:ext uri="{0D108BD9-81ED-4DB2-BD59-A6C34878D82A}">
                    <a16:rowId xmlns:a16="http://schemas.microsoft.com/office/drawing/2014/main" val="846026796"/>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62056</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EXXFI_0022</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Payment reversal through XFI</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1340292576"/>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62087</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EXXNI_0018</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Secondary DOD through XNI</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3781608248"/>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62110</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XFI – need to match on multiple transactions for migrated payment reversals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Aptos" panose="020B0004020202020204" pitchFamily="34" charset="0"/>
                          <a:ea typeface="+mn-ea"/>
                          <a:cs typeface="+mn-cs"/>
                        </a:rPr>
                        <a:t>Submitted as ticket, discussion with C&amp;R needed</a:t>
                      </a:r>
                    </a:p>
                    <a:p>
                      <a:pPr marL="0" algn="l" defTabSz="457200" rtl="0" eaLnBrk="1" latinLnBrk="0" hangingPunct="1"/>
                      <a:endParaRPr lang="en-US" sz="1100" kern="1200" dirty="0">
                        <a:solidFill>
                          <a:schemeClr val="tx1"/>
                        </a:solidFill>
                        <a:latin typeface="Aptos" panose="020B0004020202020204" pitchFamily="34" charset="0"/>
                        <a:ea typeface="+mn-ea"/>
                        <a:cs typeface="+mn-cs"/>
                      </a:endParaRPr>
                    </a:p>
                  </a:txBody>
                  <a:tcPr/>
                </a:tc>
                <a:extLst>
                  <a:ext uri="{0D108BD9-81ED-4DB2-BD59-A6C34878D82A}">
                    <a16:rowId xmlns:a16="http://schemas.microsoft.com/office/drawing/2014/main" val="646817758"/>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62119</a:t>
                      </a:r>
                    </a:p>
                  </a:txBody>
                  <a:tcPr marL="7620" marR="7620" marT="7620" marB="0"/>
                </a:tc>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EXXCI_0039</a:t>
                      </a: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School District ID in Additional Information UDP</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Retesting</a:t>
                      </a:r>
                    </a:p>
                  </a:txBody>
                  <a:tcPr/>
                </a:tc>
                <a:extLst>
                  <a:ext uri="{0D108BD9-81ED-4DB2-BD59-A6C34878D82A}">
                    <a16:rowId xmlns:a16="http://schemas.microsoft.com/office/drawing/2014/main" val="3239275152"/>
                  </a:ext>
                </a:extLst>
              </a:tr>
              <a:tr h="370840">
                <a:tc>
                  <a:txBody>
                    <a:bodyPr/>
                    <a:lstStyle/>
                    <a:p>
                      <a:pPr marL="0" algn="l" defTabSz="457200" rtl="0" eaLnBrk="1" fontAlgn="t" latinLnBrk="0" hangingPunct="1"/>
                      <a:r>
                        <a:rPr lang="en-US" sz="1100" kern="1200" dirty="0">
                          <a:solidFill>
                            <a:schemeClr val="tx1"/>
                          </a:solidFill>
                          <a:latin typeface="Aptos" panose="020B0004020202020204" pitchFamily="34" charset="0"/>
                          <a:ea typeface="+mn-ea"/>
                          <a:cs typeface="+mn-cs"/>
                        </a:rPr>
                        <a:t>63016</a:t>
                      </a:r>
                    </a:p>
                  </a:txBody>
                  <a:tcPr marL="7620" marR="7620" marT="7620" marB="0"/>
                </a:tc>
                <a:tc>
                  <a:txBody>
                    <a:bodyPr/>
                    <a:lstStyle/>
                    <a:p>
                      <a:pPr marL="0" algn="l" defTabSz="457200" rtl="0" eaLnBrk="1" fontAlgn="t" latinLnBrk="0" hangingPunct="1"/>
                      <a:endParaRPr lang="en-US" sz="1100" kern="1200" dirty="0">
                        <a:solidFill>
                          <a:schemeClr val="tx1"/>
                        </a:solidFill>
                        <a:latin typeface="Aptos" panose="020B0004020202020204" pitchFamily="34" charset="0"/>
                        <a:ea typeface="+mn-ea"/>
                        <a:cs typeface="+mn-cs"/>
                      </a:endParaRPr>
                    </a:p>
                  </a:txBody>
                  <a:tcPr marL="7620" marR="7620" marT="7620" marB="0"/>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Issues with XCI Trailer-Only file processing</a:t>
                      </a:r>
                    </a:p>
                  </a:txBody>
                  <a:tcPr/>
                </a:tc>
                <a:tc>
                  <a:txBody>
                    <a:bodyPr/>
                    <a:lstStyle/>
                    <a:p>
                      <a:pPr marL="0" algn="l" defTabSz="457200" rtl="0" eaLnBrk="1" latinLnBrk="0" hangingPunct="1"/>
                      <a:r>
                        <a:rPr lang="en-US" sz="1100" kern="1200" dirty="0">
                          <a:solidFill>
                            <a:schemeClr val="tx1"/>
                          </a:solidFill>
                          <a:latin typeface="Aptos" panose="020B0004020202020204" pitchFamily="34" charset="0"/>
                          <a:ea typeface="+mn-ea"/>
                          <a:cs typeface="+mn-cs"/>
                        </a:rPr>
                        <a:t>Submitted as ticket 6/27</a:t>
                      </a:r>
                    </a:p>
                  </a:txBody>
                  <a:tcPr/>
                </a:tc>
                <a:extLst>
                  <a:ext uri="{0D108BD9-81ED-4DB2-BD59-A6C34878D82A}">
                    <a16:rowId xmlns:a16="http://schemas.microsoft.com/office/drawing/2014/main" val="1221503869"/>
                  </a:ext>
                </a:extLst>
              </a:tr>
            </a:tbl>
          </a:graphicData>
        </a:graphic>
      </p:graphicFrame>
      <p:sp>
        <p:nvSpPr>
          <p:cNvPr id="4" name="Rectangle: Rounded Corners 3">
            <a:extLst>
              <a:ext uri="{FF2B5EF4-FFF2-40B4-BE49-F238E27FC236}">
                <a16:creationId xmlns:a16="http://schemas.microsoft.com/office/drawing/2014/main" id="{757CD516-08FC-C3E8-F394-DC5E6A74D553}"/>
              </a:ext>
            </a:extLst>
          </p:cNvPr>
          <p:cNvSpPr/>
          <p:nvPr/>
        </p:nvSpPr>
        <p:spPr>
          <a:xfrm>
            <a:off x="5721985" y="1788990"/>
            <a:ext cx="3242131" cy="43781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6" name="Rectangle: Rounded Corners 5">
            <a:extLst>
              <a:ext uri="{FF2B5EF4-FFF2-40B4-BE49-F238E27FC236}">
                <a16:creationId xmlns:a16="http://schemas.microsoft.com/office/drawing/2014/main" id="{84E82A97-2F61-49C5-A99D-BB9C5B6603D0}"/>
              </a:ext>
            </a:extLst>
          </p:cNvPr>
          <p:cNvSpPr/>
          <p:nvPr/>
        </p:nvSpPr>
        <p:spPr>
          <a:xfrm>
            <a:off x="5721985" y="2560125"/>
            <a:ext cx="3242131" cy="41992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7" name="Rectangle: Rounded Corners 6">
            <a:extLst>
              <a:ext uri="{FF2B5EF4-FFF2-40B4-BE49-F238E27FC236}">
                <a16:creationId xmlns:a16="http://schemas.microsoft.com/office/drawing/2014/main" id="{878CB5F9-CD45-F015-80D0-83D2FEE3BA01}"/>
              </a:ext>
            </a:extLst>
          </p:cNvPr>
          <p:cNvSpPr/>
          <p:nvPr/>
        </p:nvSpPr>
        <p:spPr>
          <a:xfrm>
            <a:off x="5721985" y="3372294"/>
            <a:ext cx="3242131" cy="3828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8" name="Rectangle: Rounded Corners 7">
            <a:extLst>
              <a:ext uri="{FF2B5EF4-FFF2-40B4-BE49-F238E27FC236}">
                <a16:creationId xmlns:a16="http://schemas.microsoft.com/office/drawing/2014/main" id="{01F501A4-F696-8070-81B2-4A6A1D4E6BE0}"/>
              </a:ext>
            </a:extLst>
          </p:cNvPr>
          <p:cNvSpPr/>
          <p:nvPr/>
        </p:nvSpPr>
        <p:spPr>
          <a:xfrm>
            <a:off x="5721985" y="1190985"/>
            <a:ext cx="3242131" cy="580115"/>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a:t>Closed</a:t>
            </a:r>
          </a:p>
        </p:txBody>
      </p:sp>
      <p:sp>
        <p:nvSpPr>
          <p:cNvPr id="9" name="Rectangle: Rounded Corners 8">
            <a:extLst>
              <a:ext uri="{FF2B5EF4-FFF2-40B4-BE49-F238E27FC236}">
                <a16:creationId xmlns:a16="http://schemas.microsoft.com/office/drawing/2014/main" id="{086FB2D6-4DE1-E070-EA1B-A4E694B35000}"/>
              </a:ext>
            </a:extLst>
          </p:cNvPr>
          <p:cNvSpPr/>
          <p:nvPr/>
        </p:nvSpPr>
        <p:spPr>
          <a:xfrm>
            <a:off x="5721985" y="3755133"/>
            <a:ext cx="3242131" cy="3828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Passed!</a:t>
            </a:r>
          </a:p>
        </p:txBody>
      </p:sp>
      <p:sp>
        <p:nvSpPr>
          <p:cNvPr id="10" name="Rectangle: Rounded Corners 9">
            <a:extLst>
              <a:ext uri="{FF2B5EF4-FFF2-40B4-BE49-F238E27FC236}">
                <a16:creationId xmlns:a16="http://schemas.microsoft.com/office/drawing/2014/main" id="{67CE96DD-3D3F-8C69-DF59-56EE94203402}"/>
              </a:ext>
            </a:extLst>
          </p:cNvPr>
          <p:cNvSpPr/>
          <p:nvPr/>
        </p:nvSpPr>
        <p:spPr>
          <a:xfrm>
            <a:off x="5721985" y="2226809"/>
            <a:ext cx="3242131" cy="323175"/>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a:t>Retesting</a:t>
            </a:r>
          </a:p>
        </p:txBody>
      </p:sp>
    </p:spTree>
    <p:extLst>
      <p:ext uri="{BB962C8B-B14F-4D97-AF65-F5344CB8AC3E}">
        <p14:creationId xmlns:p14="http://schemas.microsoft.com/office/powerpoint/2010/main" val="570939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29" y="1072343"/>
            <a:ext cx="6034193"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6840526"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6840522" y="1276888"/>
            <a:ext cx="400333"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AB06-F8F0-2DB1-AA89-9DB8E6DD1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870A00-B896-4700-5870-2E6E09FEB62A}"/>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UAT Results - Updates</a:t>
            </a:r>
          </a:p>
        </p:txBody>
      </p:sp>
      <p:sp>
        <p:nvSpPr>
          <p:cNvPr id="7" name="TextBox 6">
            <a:extLst>
              <a:ext uri="{FF2B5EF4-FFF2-40B4-BE49-F238E27FC236}">
                <a16:creationId xmlns:a16="http://schemas.microsoft.com/office/drawing/2014/main" id="{62DE2874-10E4-7FD7-F931-D3898B9FC85F}"/>
              </a:ext>
            </a:extLst>
          </p:cNvPr>
          <p:cNvSpPr txBox="1"/>
          <p:nvPr/>
        </p:nvSpPr>
        <p:spPr>
          <a:xfrm>
            <a:off x="5966691" y="4590473"/>
            <a:ext cx="2939528" cy="307777"/>
          </a:xfrm>
          <a:prstGeom prst="rect">
            <a:avLst/>
          </a:prstGeom>
          <a:noFill/>
        </p:spPr>
        <p:txBody>
          <a:bodyPr wrap="square" rtlCol="0">
            <a:spAutoFit/>
          </a:bodyPr>
          <a:lstStyle/>
          <a:p>
            <a:r>
              <a:rPr lang="en-US" sz="1400" b="1" i="1" dirty="0">
                <a:solidFill>
                  <a:schemeClr val="accent3"/>
                </a:solidFill>
              </a:rPr>
              <a:t>Data reported through 7/15/2025</a:t>
            </a:r>
          </a:p>
        </p:txBody>
      </p:sp>
      <p:pic>
        <p:nvPicPr>
          <p:cNvPr id="4" name="Picture 3">
            <a:extLst>
              <a:ext uri="{FF2B5EF4-FFF2-40B4-BE49-F238E27FC236}">
                <a16:creationId xmlns:a16="http://schemas.microsoft.com/office/drawing/2014/main" id="{81ED8EE9-BA1A-192B-50FD-09C0BD0356D4}"/>
              </a:ext>
            </a:extLst>
          </p:cNvPr>
          <p:cNvPicPr>
            <a:picLocks noChangeAspect="1"/>
          </p:cNvPicPr>
          <p:nvPr/>
        </p:nvPicPr>
        <p:blipFill>
          <a:blip r:embed="rId3"/>
          <a:stretch>
            <a:fillRect/>
          </a:stretch>
        </p:blipFill>
        <p:spPr>
          <a:xfrm>
            <a:off x="730471" y="922149"/>
            <a:ext cx="8413530" cy="3664620"/>
          </a:xfrm>
          <a:prstGeom prst="rect">
            <a:avLst/>
          </a:prstGeom>
        </p:spPr>
      </p:pic>
    </p:spTree>
    <p:extLst>
      <p:ext uri="{BB962C8B-B14F-4D97-AF65-F5344CB8AC3E}">
        <p14:creationId xmlns:p14="http://schemas.microsoft.com/office/powerpoint/2010/main" val="1842054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743AF-7D05-41EE-E7E1-5AAF02930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11792-E21B-284B-9FA8-446D11957CD7}"/>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Cutover Update</a:t>
            </a:r>
          </a:p>
        </p:txBody>
      </p:sp>
      <p:sp>
        <p:nvSpPr>
          <p:cNvPr id="3" name="Content Placeholder 3">
            <a:extLst>
              <a:ext uri="{FF2B5EF4-FFF2-40B4-BE49-F238E27FC236}">
                <a16:creationId xmlns:a16="http://schemas.microsoft.com/office/drawing/2014/main" id="{1B984F70-18A1-31F9-4675-319398CAF9EB}"/>
              </a:ext>
            </a:extLst>
          </p:cNvPr>
          <p:cNvSpPr>
            <a:spLocks noGrp="1"/>
          </p:cNvSpPr>
          <p:nvPr>
            <p:ph idx="1"/>
          </p:nvPr>
        </p:nvSpPr>
        <p:spPr>
          <a:xfrm>
            <a:off x="913175" y="1163040"/>
            <a:ext cx="7956505" cy="3729000"/>
          </a:xfrm>
        </p:spPr>
        <p:txBody>
          <a:bodyPr>
            <a:normAutofit/>
          </a:bodyPr>
          <a:lstStyle/>
          <a:p>
            <a:r>
              <a:rPr lang="en-US" sz="3200" dirty="0">
                <a:latin typeface="Aptos" panose="020B0004020202020204" pitchFamily="34" charset="0"/>
              </a:rPr>
              <a:t>Cutover meetings occurring internally with the CARES project team starting this week. </a:t>
            </a:r>
          </a:p>
          <a:p>
            <a:r>
              <a:rPr lang="en-US" dirty="0">
                <a:latin typeface="Aptos" panose="020B0004020202020204" pitchFamily="34" charset="0"/>
              </a:rPr>
              <a:t>Will r</a:t>
            </a:r>
            <a:r>
              <a:rPr lang="en-US" sz="3200" dirty="0">
                <a:latin typeface="Aptos" panose="020B0004020202020204" pitchFamily="34" charset="0"/>
              </a:rPr>
              <a:t>equest Taxation involvement in the next week or so to further plan activities.</a:t>
            </a:r>
          </a:p>
        </p:txBody>
      </p:sp>
    </p:spTree>
    <p:extLst>
      <p:ext uri="{BB962C8B-B14F-4D97-AF65-F5344CB8AC3E}">
        <p14:creationId xmlns:p14="http://schemas.microsoft.com/office/powerpoint/2010/main" val="2541721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2014517980"/>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9" name="Graphic 8" descr="Checkbox Checked with solid fill">
            <a:extLst>
              <a:ext uri="{FF2B5EF4-FFF2-40B4-BE49-F238E27FC236}">
                <a16:creationId xmlns:a16="http://schemas.microsoft.com/office/drawing/2014/main" id="{58ADC0A5-BB0B-4C3D-A3F8-35B21E690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458428"/>
            <a:ext cx="454372" cy="454372"/>
          </a:xfrm>
          <a:prstGeom prst="rect">
            <a:avLst/>
          </a:prstGeom>
        </p:spPr>
      </p:pic>
      <p:pic>
        <p:nvPicPr>
          <p:cNvPr id="10" name="Graphic 9" descr="Checkbox Checked with solid fill">
            <a:extLst>
              <a:ext uri="{FF2B5EF4-FFF2-40B4-BE49-F238E27FC236}">
                <a16:creationId xmlns:a16="http://schemas.microsoft.com/office/drawing/2014/main" id="{265EA9F6-3B80-01EB-D51C-7651769ADC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578165"/>
            <a:ext cx="454372" cy="454372"/>
          </a:xfrm>
          <a:prstGeom prst="rect">
            <a:avLst/>
          </a:prstGeom>
        </p:spPr>
      </p:pic>
      <p:pic>
        <p:nvPicPr>
          <p:cNvPr id="13" name="Graphic 12" descr="Checkbox Checked with solid fill">
            <a:extLst>
              <a:ext uri="{FF2B5EF4-FFF2-40B4-BE49-F238E27FC236}">
                <a16:creationId xmlns:a16="http://schemas.microsoft.com/office/drawing/2014/main" id="{BBA3243A-48D5-7DC9-6914-3AD2A16D4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720129"/>
            <a:ext cx="454372" cy="454372"/>
          </a:xfrm>
          <a:prstGeom prst="rect">
            <a:avLst/>
          </a:prstGeom>
        </p:spPr>
      </p:pic>
      <p:pic>
        <p:nvPicPr>
          <p:cNvPr id="6" name="Graphic 5" descr="Checkbox Checked with solid fill">
            <a:extLst>
              <a:ext uri="{FF2B5EF4-FFF2-40B4-BE49-F238E27FC236}">
                <a16:creationId xmlns:a16="http://schemas.microsoft.com/office/drawing/2014/main" id="{78E208F7-CE85-5765-2102-40E8455661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0751" y="1987032"/>
            <a:ext cx="454372" cy="454372"/>
          </a:xfrm>
          <a:prstGeom prst="rect">
            <a:avLst/>
          </a:prstGeom>
        </p:spPr>
      </p:pic>
      <p:pic>
        <p:nvPicPr>
          <p:cNvPr id="15" name="Graphic 14" descr="Checkbox Checked with solid fill">
            <a:extLst>
              <a:ext uri="{FF2B5EF4-FFF2-40B4-BE49-F238E27FC236}">
                <a16:creationId xmlns:a16="http://schemas.microsoft.com/office/drawing/2014/main" id="{13F9A66E-1B5A-17CB-25BA-59F8E2F830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221222"/>
            <a:ext cx="454372" cy="454372"/>
          </a:xfrm>
          <a:prstGeom prst="rect">
            <a:avLst/>
          </a:prstGeom>
        </p:spPr>
      </p:pic>
      <p:pic>
        <p:nvPicPr>
          <p:cNvPr id="8" name="Graphic 7" descr="Checkbox Checked with solid fill">
            <a:extLst>
              <a:ext uri="{FF2B5EF4-FFF2-40B4-BE49-F238E27FC236}">
                <a16:creationId xmlns:a16="http://schemas.microsoft.com/office/drawing/2014/main" id="{A47E1531-9125-9763-6B5A-4773CAB46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072907"/>
            <a:ext cx="454372" cy="454372"/>
          </a:xfrm>
          <a:prstGeom prst="rect">
            <a:avLst/>
          </a:prstGeom>
        </p:spPr>
      </p:pic>
      <p:pic>
        <p:nvPicPr>
          <p:cNvPr id="11" name="Graphic 10" descr="Checkbox Checked with solid fill">
            <a:extLst>
              <a:ext uri="{FF2B5EF4-FFF2-40B4-BE49-F238E27FC236}">
                <a16:creationId xmlns:a16="http://schemas.microsoft.com/office/drawing/2014/main" id="{45A9EDA5-6DBA-18BE-8F29-D315794867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833528"/>
            <a:ext cx="454372" cy="454372"/>
          </a:xfrm>
          <a:prstGeom prst="rect">
            <a:avLst/>
          </a:prstGeom>
        </p:spPr>
      </p:pic>
    </p:spTree>
    <p:extLst>
      <p:ext uri="{BB962C8B-B14F-4D97-AF65-F5344CB8AC3E}">
        <p14:creationId xmlns:p14="http://schemas.microsoft.com/office/powerpoint/2010/main" val="1993570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226322</TotalTime>
  <Words>904</Words>
  <Application>Microsoft Office PowerPoint</Application>
  <PresentationFormat>On-screen Show (16:9)</PresentationFormat>
  <Paragraphs>172</Paragraphs>
  <Slides>11</Slides>
  <Notes>11</Notes>
  <HiddenSlides>0</HiddenSlides>
  <MMClips>0</MMClips>
  <ScaleCrop>false</ScaleCrop>
  <HeadingPairs>
    <vt:vector size="6" baseType="variant">
      <vt:variant>
        <vt:lpstr>Fonts Used</vt:lpstr>
      </vt:variant>
      <vt:variant>
        <vt:i4>10</vt:i4>
      </vt:variant>
      <vt:variant>
        <vt:lpstr>Theme</vt:lpstr>
      </vt:variant>
      <vt:variant>
        <vt:i4>16</vt:i4>
      </vt:variant>
      <vt:variant>
        <vt:lpstr>Slide Titles</vt:lpstr>
      </vt:variant>
      <vt:variant>
        <vt:i4>11</vt:i4>
      </vt:variant>
    </vt:vector>
  </HeadingPairs>
  <TitlesOfParts>
    <vt:vector size="37" baseType="lpstr">
      <vt:lpstr>Aptos</vt:lpstr>
      <vt:lpstr>Arial</vt:lpstr>
      <vt:lpstr>Avenir Next LT Pro</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TAX-AGO Interfaces</vt:lpstr>
      <vt:lpstr>PowerPoint Presentation</vt:lpstr>
      <vt:lpstr>User Acceptance Testing – Defects</vt:lpstr>
      <vt:lpstr>Schedule Review</vt:lpstr>
      <vt:lpstr>UAT Results - Updates</vt:lpstr>
      <vt:lpstr>Cutover Update</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1842</cp:revision>
  <cp:lastPrinted>2020-11-09T17:33:02Z</cp:lastPrinted>
  <dcterms:created xsi:type="dcterms:W3CDTF">2020-06-09T14:21:50Z</dcterms:created>
  <dcterms:modified xsi:type="dcterms:W3CDTF">2025-07-16T15:19:33Z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