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29"/>
  </p:notesMasterIdLst>
  <p:sldIdLst>
    <p:sldId id="256" r:id="rId20"/>
    <p:sldId id="3506" r:id="rId21"/>
    <p:sldId id="2142532791" r:id="rId22"/>
    <p:sldId id="2142532813" r:id="rId23"/>
    <p:sldId id="2142532814" r:id="rId24"/>
    <p:sldId id="2142532815" r:id="rId25"/>
    <p:sldId id="2142532812" r:id="rId26"/>
    <p:sldId id="2142532809" r:id="rId27"/>
    <p:sldId id="3448" r:id="rId28"/>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34B"/>
    <a:srgbClr val="9E7F3D"/>
    <a:srgbClr val="FFFFFF"/>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1" autoAdjust="0"/>
    <p:restoredTop sz="91284" autoAdjust="0"/>
  </p:normalViewPr>
  <p:slideViewPr>
    <p:cSldViewPr snapToGrid="0">
      <p:cViewPr varScale="1">
        <p:scale>
          <a:sx n="104" d="100"/>
          <a:sy n="104" d="100"/>
        </p:scale>
        <p:origin x="1200"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1" d="100"/>
          <a:sy n="71" d="100"/>
        </p:scale>
        <p:origin x="31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commentAuthors" Target="commentAuthor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5/28/2025</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2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9BE1-06A0-25D4-BB58-DD09B9827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23A8A-D910-C6BA-8FD6-D54891537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8801A-A43A-6110-786D-26EA1DF1F4FE}"/>
              </a:ext>
            </a:extLst>
          </p:cNvPr>
          <p:cNvSpPr>
            <a:spLocks noGrp="1"/>
          </p:cNvSpPr>
          <p:nvPr>
            <p:ph type="body" idx="1"/>
          </p:nvPr>
        </p:nvSpPr>
        <p:spPr/>
        <p:txBody>
          <a:bodyPr/>
          <a:lstStyle/>
          <a:p>
            <a:r>
              <a:rPr lang="en-US" dirty="0"/>
              <a:t>*Date adjusted due to ongoing invoice regression testing completed by Accounting, limiting ability to generate an invoice for a full week’s worth of transactions.</a:t>
            </a:r>
          </a:p>
        </p:txBody>
      </p:sp>
      <p:sp>
        <p:nvSpPr>
          <p:cNvPr id="4" name="Slide Number Placeholder 3">
            <a:extLst>
              <a:ext uri="{FF2B5EF4-FFF2-40B4-BE49-F238E27FC236}">
                <a16:creationId xmlns:a16="http://schemas.microsoft.com/office/drawing/2014/main" id="{B43DD39A-AA65-C3EF-794F-FA5D14DC51DC}"/>
              </a:ext>
            </a:extLst>
          </p:cNvPr>
          <p:cNvSpPr>
            <a:spLocks noGrp="1"/>
          </p:cNvSpPr>
          <p:nvPr>
            <p:ph type="sldNum" sz="quarter" idx="5"/>
          </p:nvPr>
        </p:nvSpPr>
        <p:spPr/>
        <p:txBody>
          <a:bodyPr/>
          <a:lstStyle/>
          <a:p>
            <a:fld id="{64BE2EA1-25C3-46D6-9FA2-C479C40C9522}" type="slidenum">
              <a:rPr lang="en-US" smtClean="0"/>
              <a:t>4</a:t>
            </a:fld>
            <a:endParaRPr lang="en-US"/>
          </a:p>
        </p:txBody>
      </p:sp>
    </p:spTree>
    <p:extLst>
      <p:ext uri="{BB962C8B-B14F-4D97-AF65-F5344CB8AC3E}">
        <p14:creationId xmlns:p14="http://schemas.microsoft.com/office/powerpoint/2010/main" val="91028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E8625-4374-EA39-B4CD-CF26B7CE0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E53CC-5111-0911-0935-1A5B8210A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0F65E-9871-0E84-89C2-F5C4CAA576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210ADA-6FD0-28A3-B2F0-709574185DC5}"/>
              </a:ext>
            </a:extLst>
          </p:cNvPr>
          <p:cNvSpPr>
            <a:spLocks noGrp="1"/>
          </p:cNvSpPr>
          <p:nvPr>
            <p:ph type="sldNum" sz="quarter" idx="5"/>
          </p:nvPr>
        </p:nvSpPr>
        <p:spPr/>
        <p:txBody>
          <a:bodyPr/>
          <a:lstStyle/>
          <a:p>
            <a:fld id="{64BE2EA1-25C3-46D6-9FA2-C479C40C9522}" type="slidenum">
              <a:rPr lang="en-US" smtClean="0"/>
              <a:t>5</a:t>
            </a:fld>
            <a:endParaRPr lang="en-US"/>
          </a:p>
        </p:txBody>
      </p:sp>
    </p:spTree>
    <p:extLst>
      <p:ext uri="{BB962C8B-B14F-4D97-AF65-F5344CB8AC3E}">
        <p14:creationId xmlns:p14="http://schemas.microsoft.com/office/powerpoint/2010/main" val="24050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E1748-E410-D387-55F3-CE2F833DA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47935-D130-3B4D-C954-799F4D568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8A388-09E5-03ED-956F-16740437D890}"/>
              </a:ext>
            </a:extLst>
          </p:cNvPr>
          <p:cNvSpPr>
            <a:spLocks noGrp="1"/>
          </p:cNvSpPr>
          <p:nvPr>
            <p:ph type="body" idx="1"/>
          </p:nvPr>
        </p:nvSpPr>
        <p:spPr/>
        <p:txBody>
          <a:bodyPr/>
          <a:lstStyle/>
          <a:p>
            <a:r>
              <a:rPr lang="en-US" dirty="0"/>
              <a:t>Closed items are in need of retest for the most part; were determined to be working as designed and should be retested with the feedback provided taken into consideration.</a:t>
            </a:r>
          </a:p>
          <a:p>
            <a:r>
              <a:rPr lang="en-US" dirty="0"/>
              <a:t>Per Kelly, some items that are awaiting retest are waiting for certain files to be run/validated before being updated.</a:t>
            </a:r>
          </a:p>
        </p:txBody>
      </p:sp>
      <p:sp>
        <p:nvSpPr>
          <p:cNvPr id="4" name="Slide Number Placeholder 3">
            <a:extLst>
              <a:ext uri="{FF2B5EF4-FFF2-40B4-BE49-F238E27FC236}">
                <a16:creationId xmlns:a16="http://schemas.microsoft.com/office/drawing/2014/main" id="{16E999DD-4FE9-6482-2F08-FAF12BD2182F}"/>
              </a:ext>
            </a:extLst>
          </p:cNvPr>
          <p:cNvSpPr>
            <a:spLocks noGrp="1"/>
          </p:cNvSpPr>
          <p:nvPr>
            <p:ph type="sldNum" sz="quarter" idx="5"/>
          </p:nvPr>
        </p:nvSpPr>
        <p:spPr/>
        <p:txBody>
          <a:bodyPr/>
          <a:lstStyle/>
          <a:p>
            <a:fld id="{64BE2EA1-25C3-46D6-9FA2-C479C40C9522}" type="slidenum">
              <a:rPr lang="en-US" smtClean="0"/>
              <a:t>6</a:t>
            </a:fld>
            <a:endParaRPr lang="en-US"/>
          </a:p>
        </p:txBody>
      </p:sp>
    </p:spTree>
    <p:extLst>
      <p:ext uri="{BB962C8B-B14F-4D97-AF65-F5344CB8AC3E}">
        <p14:creationId xmlns:p14="http://schemas.microsoft.com/office/powerpoint/2010/main" val="287019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32487-D7C6-52EB-2C80-8D9EC2084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AA4C1-9E77-E09B-872D-FFC4554DE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466A2-D652-81EE-8372-8F0373382ABA}"/>
              </a:ext>
            </a:extLst>
          </p:cNvPr>
          <p:cNvSpPr>
            <a:spLocks noGrp="1"/>
          </p:cNvSpPr>
          <p:nvPr>
            <p:ph type="body" idx="1"/>
          </p:nvPr>
        </p:nvSpPr>
        <p:spPr/>
        <p:txBody>
          <a:bodyPr/>
          <a:lstStyle/>
          <a:p>
            <a:r>
              <a:rPr lang="en-US" dirty="0"/>
              <a:t>Per Kelly, the programming adjustments necessary for UAT have been completed on their side.  There are a few outstanding adjustments needed for their Production </a:t>
            </a:r>
            <a:r>
              <a:rPr lang="en-US"/>
              <a:t>environment still.</a:t>
            </a:r>
            <a:endParaRPr lang="en-US" dirty="0"/>
          </a:p>
        </p:txBody>
      </p:sp>
      <p:sp>
        <p:nvSpPr>
          <p:cNvPr id="4" name="Slide Number Placeholder 3">
            <a:extLst>
              <a:ext uri="{FF2B5EF4-FFF2-40B4-BE49-F238E27FC236}">
                <a16:creationId xmlns:a16="http://schemas.microsoft.com/office/drawing/2014/main" id="{84F4D2B4-60DC-DDBD-C302-47E292DF98AA}"/>
              </a:ext>
            </a:extLst>
          </p:cNvPr>
          <p:cNvSpPr>
            <a:spLocks noGrp="1"/>
          </p:cNvSpPr>
          <p:nvPr>
            <p:ph type="sldNum" sz="quarter" idx="5"/>
          </p:nvPr>
        </p:nvSpPr>
        <p:spPr/>
        <p:txBody>
          <a:bodyPr/>
          <a:lstStyle/>
          <a:p>
            <a:fld id="{64BE2EA1-25C3-46D6-9FA2-C479C40C9522}" type="slidenum">
              <a:rPr lang="en-US" smtClean="0"/>
              <a:t>7</a:t>
            </a:fld>
            <a:endParaRPr lang="en-US"/>
          </a:p>
        </p:txBody>
      </p:sp>
    </p:spTree>
    <p:extLst>
      <p:ext uri="{BB962C8B-B14F-4D97-AF65-F5344CB8AC3E}">
        <p14:creationId xmlns:p14="http://schemas.microsoft.com/office/powerpoint/2010/main" val="16237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CEF17-9137-5038-24DE-30F21510640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53DC4280-05A6-7F9E-9476-FECA08D1C09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1256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5/28/2025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5/28/2025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5/28/2025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5/28/2025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Aptos" panose="020B0004020202020204" pitchFamily="34" charset="0"/>
              </a:rPr>
              <a:t>CARES Implementation Phase</a:t>
            </a:r>
            <a:endParaRPr lang="en-US" sz="4400" dirty="0">
              <a:latin typeface="Aptos" panose="020B0004020202020204" pitchFamily="34" charset="0"/>
              <a:cs typeface="Franklin Gothic Medium"/>
            </a:endParaRPr>
          </a:p>
        </p:txBody>
      </p:sp>
      <p:sp>
        <p:nvSpPr>
          <p:cNvPr id="17" name="TextBox 16"/>
          <p:cNvSpPr txBox="1"/>
          <p:nvPr/>
        </p:nvSpPr>
        <p:spPr>
          <a:xfrm>
            <a:off x="908754" y="2705817"/>
            <a:ext cx="7895003" cy="861774"/>
          </a:xfrm>
          <a:prstGeom prst="rect">
            <a:avLst/>
          </a:prstGeom>
          <a:noFill/>
        </p:spPr>
        <p:txBody>
          <a:bodyPr wrap="square" rtlCol="0">
            <a:spAutoFit/>
          </a:bodyPr>
          <a:lstStyle/>
          <a:p>
            <a:r>
              <a:rPr lang="en-US" sz="3200" dirty="0">
                <a:latin typeface="Aptos" panose="020B0004020202020204" pitchFamily="34" charset="0"/>
                <a:cs typeface="Franklin Gothic Book"/>
              </a:rPr>
              <a:t>Rollout #4 PTAX Bi-Weekly Touch Point </a:t>
            </a:r>
          </a:p>
          <a:p>
            <a:r>
              <a:rPr lang="en-US" i="1" dirty="0">
                <a:latin typeface="Aptos" panose="020B0004020202020204" pitchFamily="34" charset="0"/>
                <a:cs typeface="Franklin Gothic Book"/>
              </a:rPr>
              <a:t>June 4, 2025</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903941" y="415951"/>
            <a:ext cx="7782859" cy="857250"/>
          </a:xfrm>
          <a:noFill/>
        </p:spPr>
        <p:txBody>
          <a:bodyPr>
            <a:normAutofit/>
          </a:bodyPr>
          <a:lstStyle/>
          <a:p>
            <a:pPr algn="l" eaLnBrk="1" fontAlgn="auto" hangingPunct="1">
              <a:spcAft>
                <a:spcPts val="0"/>
              </a:spcAft>
              <a:defRPr/>
            </a:pPr>
            <a:r>
              <a:rPr lang="en-US" dirty="0">
                <a:latin typeface="Aptos" panose="020B0004020202020204" pitchFamily="34" charset="0"/>
              </a:rPr>
              <a:t>Agenda</a:t>
            </a:r>
          </a:p>
        </p:txBody>
      </p:sp>
      <p:sp>
        <p:nvSpPr>
          <p:cNvPr id="4" name="Content Placeholder 3">
            <a:extLst>
              <a:ext uri="{FF2B5EF4-FFF2-40B4-BE49-F238E27FC236}">
                <a16:creationId xmlns:a16="http://schemas.microsoft.com/office/drawing/2014/main" id="{5333815E-AF94-430F-9B5B-422BA9401025}"/>
              </a:ext>
            </a:extLst>
          </p:cNvPr>
          <p:cNvSpPr>
            <a:spLocks noGrp="1"/>
          </p:cNvSpPr>
          <p:nvPr>
            <p:ph idx="1"/>
          </p:nvPr>
        </p:nvSpPr>
        <p:spPr>
          <a:xfrm>
            <a:off x="903941" y="1464309"/>
            <a:ext cx="7782859" cy="3394472"/>
          </a:xfrm>
        </p:spPr>
        <p:txBody>
          <a:bodyPr>
            <a:normAutofit lnSpcReduction="10000"/>
          </a:bodyPr>
          <a:lstStyle/>
          <a:p>
            <a:r>
              <a:rPr lang="en-US" dirty="0">
                <a:latin typeface="Aptos" panose="020B0004020202020204" pitchFamily="34" charset="0"/>
              </a:rPr>
              <a:t>Schedule Review</a:t>
            </a:r>
          </a:p>
          <a:p>
            <a:r>
              <a:rPr lang="en-US" dirty="0">
                <a:latin typeface="Aptos" panose="020B0004020202020204" pitchFamily="34" charset="0"/>
              </a:rPr>
              <a:t>User Acceptance Testing Targets</a:t>
            </a:r>
          </a:p>
          <a:p>
            <a:r>
              <a:rPr lang="en-US" dirty="0">
                <a:latin typeface="Aptos" panose="020B0004020202020204" pitchFamily="34" charset="0"/>
              </a:rPr>
              <a:t>UAT Results – Updates</a:t>
            </a:r>
          </a:p>
          <a:p>
            <a:r>
              <a:rPr lang="en-US" dirty="0">
                <a:latin typeface="Aptos" panose="020B0004020202020204" pitchFamily="34" charset="0"/>
              </a:rPr>
              <a:t>UAT Failures - Updates</a:t>
            </a:r>
          </a:p>
          <a:p>
            <a:r>
              <a:rPr lang="en-US" dirty="0">
                <a:latin typeface="Aptos" panose="020B0004020202020204" pitchFamily="34" charset="0"/>
              </a:rPr>
              <a:t>Action Items Update</a:t>
            </a:r>
          </a:p>
          <a:p>
            <a:r>
              <a:rPr lang="en-US" dirty="0">
                <a:latin typeface="Aptos" panose="020B0004020202020204" pitchFamily="34" charset="0"/>
              </a:rPr>
              <a:t>Comments/Questions</a:t>
            </a:r>
          </a:p>
        </p:txBody>
      </p:sp>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20125" y="27513"/>
            <a:ext cx="7782859" cy="857250"/>
          </a:xfrm>
        </p:spPr>
        <p:txBody>
          <a:bodyPr/>
          <a:lstStyle/>
          <a:p>
            <a:r>
              <a:rPr lang="en-US" dirty="0">
                <a:latin typeface="Aptos" panose="020B0004020202020204" pitchFamily="34" charset="0"/>
              </a:rPr>
              <a:t>Schedule Review</a:t>
            </a:r>
          </a:p>
        </p:txBody>
      </p:sp>
      <p:pic>
        <p:nvPicPr>
          <p:cNvPr id="5" name="Picture 4">
            <a:extLst>
              <a:ext uri="{FF2B5EF4-FFF2-40B4-BE49-F238E27FC236}">
                <a16:creationId xmlns:a16="http://schemas.microsoft.com/office/drawing/2014/main" id="{E4E52DB5-01BA-4AF8-17DB-2A5037DC96BD}"/>
              </a:ext>
            </a:extLst>
          </p:cNvPr>
          <p:cNvPicPr>
            <a:picLocks noChangeAspect="1"/>
          </p:cNvPicPr>
          <p:nvPr/>
        </p:nvPicPr>
        <p:blipFill>
          <a:blip r:embed="rId3"/>
          <a:stretch>
            <a:fillRect/>
          </a:stretch>
        </p:blipFill>
        <p:spPr>
          <a:xfrm>
            <a:off x="806335" y="764771"/>
            <a:ext cx="8240510" cy="4292615"/>
          </a:xfrm>
          <a:prstGeom prst="rect">
            <a:avLst/>
          </a:prstGeom>
        </p:spPr>
      </p:pic>
      <p:sp>
        <p:nvSpPr>
          <p:cNvPr id="6" name="Rectangle 5">
            <a:extLst>
              <a:ext uri="{FF2B5EF4-FFF2-40B4-BE49-F238E27FC236}">
                <a16:creationId xmlns:a16="http://schemas.microsoft.com/office/drawing/2014/main" id="{8397FC6B-CADB-4D7A-AABE-64A589F5F6DC}"/>
              </a:ext>
            </a:extLst>
          </p:cNvPr>
          <p:cNvSpPr/>
          <p:nvPr/>
        </p:nvSpPr>
        <p:spPr>
          <a:xfrm>
            <a:off x="806330" y="1072343"/>
            <a:ext cx="5432222" cy="4043644"/>
          </a:xfrm>
          <a:prstGeom prst="rect">
            <a:avLst/>
          </a:prstGeom>
          <a:solidFill>
            <a:schemeClr val="bg1">
              <a:lumMod val="85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5AE494-F160-DFC4-A6E7-8D480939865C}"/>
              </a:ext>
            </a:extLst>
          </p:cNvPr>
          <p:cNvCxnSpPr>
            <a:cxnSpLocks/>
          </p:cNvCxnSpPr>
          <p:nvPr/>
        </p:nvCxnSpPr>
        <p:spPr>
          <a:xfrm flipV="1">
            <a:off x="6238549" y="1158457"/>
            <a:ext cx="0" cy="39850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24441DAB-FC2C-E9C7-3E2F-6553B0D15135}"/>
              </a:ext>
            </a:extLst>
          </p:cNvPr>
          <p:cNvSpPr txBox="1"/>
          <p:nvPr/>
        </p:nvSpPr>
        <p:spPr>
          <a:xfrm>
            <a:off x="6238549" y="2863332"/>
            <a:ext cx="428875" cy="461665"/>
          </a:xfrm>
          <a:prstGeom prst="rect">
            <a:avLst/>
          </a:prstGeom>
          <a:noFill/>
        </p:spPr>
        <p:txBody>
          <a:bodyPr wrap="square" rtlCol="0">
            <a:spAutoFit/>
          </a:bodyPr>
          <a:lstStyle/>
          <a:p>
            <a:r>
              <a:rPr lang="en-US" sz="800" b="1" dirty="0">
                <a:solidFill>
                  <a:srgbClr val="9E7F3D"/>
                </a:solidFill>
              </a:rPr>
              <a:t>We are here</a:t>
            </a:r>
          </a:p>
        </p:txBody>
      </p:sp>
    </p:spTree>
    <p:extLst>
      <p:ext uri="{BB962C8B-B14F-4D97-AF65-F5344CB8AC3E}">
        <p14:creationId xmlns:p14="http://schemas.microsoft.com/office/powerpoint/2010/main" val="22750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750A-0B1B-21AB-C214-DDE5C97ED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7D6C2-811F-6599-8B31-51F05FB4BE1D}"/>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User Acceptance Testing Targets</a:t>
            </a:r>
          </a:p>
        </p:txBody>
      </p:sp>
      <p:sp>
        <p:nvSpPr>
          <p:cNvPr id="5" name="TextBox 4">
            <a:extLst>
              <a:ext uri="{FF2B5EF4-FFF2-40B4-BE49-F238E27FC236}">
                <a16:creationId xmlns:a16="http://schemas.microsoft.com/office/drawing/2014/main" id="{FDF27043-E15C-9B28-EF30-550363D4A28A}"/>
              </a:ext>
            </a:extLst>
          </p:cNvPr>
          <p:cNvSpPr txBox="1"/>
          <p:nvPr/>
        </p:nvSpPr>
        <p:spPr>
          <a:xfrm>
            <a:off x="785091" y="913977"/>
            <a:ext cx="8137236" cy="369332"/>
          </a:xfrm>
          <a:prstGeom prst="rect">
            <a:avLst/>
          </a:prstGeom>
          <a:noFill/>
        </p:spPr>
        <p:txBody>
          <a:bodyPr wrap="square" rtlCol="0">
            <a:spAutoFit/>
          </a:bodyPr>
          <a:lstStyle/>
          <a:p>
            <a:pPr algn="ctr"/>
            <a:r>
              <a:rPr lang="en-US" dirty="0">
                <a:latin typeface="Aptos" panose="020B0004020202020204" pitchFamily="34" charset="0"/>
              </a:rPr>
              <a:t>Phase 1: 5/19/2025 – 7/18/2025 | Phase 2: 7/19/2025 – 8/1/2025</a:t>
            </a:r>
          </a:p>
        </p:txBody>
      </p:sp>
      <p:graphicFrame>
        <p:nvGraphicFramePr>
          <p:cNvPr id="4" name="Table 3">
            <a:extLst>
              <a:ext uri="{FF2B5EF4-FFF2-40B4-BE49-F238E27FC236}">
                <a16:creationId xmlns:a16="http://schemas.microsoft.com/office/drawing/2014/main" id="{9C2DCF97-C2A7-64DD-67E1-1D00D6C8DAE7}"/>
              </a:ext>
            </a:extLst>
          </p:cNvPr>
          <p:cNvGraphicFramePr>
            <a:graphicFrameLocks noGrp="1"/>
          </p:cNvGraphicFramePr>
          <p:nvPr>
            <p:extLst>
              <p:ext uri="{D42A27DB-BD31-4B8C-83A1-F6EECF244321}">
                <p14:modId xmlns:p14="http://schemas.microsoft.com/office/powerpoint/2010/main" val="1524657647"/>
              </p:ext>
            </p:extLst>
          </p:nvPr>
        </p:nvGraphicFramePr>
        <p:xfrm>
          <a:off x="785091" y="1283310"/>
          <a:ext cx="8238836" cy="3787458"/>
        </p:xfrm>
        <a:graphic>
          <a:graphicData uri="http://schemas.openxmlformats.org/drawingml/2006/table">
            <a:tbl>
              <a:tblPr firstRow="1" firstCol="1" bandRow="1">
                <a:tableStyleId>{F5AB1C69-6EDB-4FF4-983F-18BD219EF322}</a:tableStyleId>
              </a:tblPr>
              <a:tblGrid>
                <a:gridCol w="2889671">
                  <a:extLst>
                    <a:ext uri="{9D8B030D-6E8A-4147-A177-3AD203B41FA5}">
                      <a16:colId xmlns:a16="http://schemas.microsoft.com/office/drawing/2014/main" val="2519229390"/>
                    </a:ext>
                  </a:extLst>
                </a:gridCol>
                <a:gridCol w="1187664">
                  <a:extLst>
                    <a:ext uri="{9D8B030D-6E8A-4147-A177-3AD203B41FA5}">
                      <a16:colId xmlns:a16="http://schemas.microsoft.com/office/drawing/2014/main" val="318607331"/>
                    </a:ext>
                  </a:extLst>
                </a:gridCol>
                <a:gridCol w="1240620">
                  <a:extLst>
                    <a:ext uri="{9D8B030D-6E8A-4147-A177-3AD203B41FA5}">
                      <a16:colId xmlns:a16="http://schemas.microsoft.com/office/drawing/2014/main" val="2517755499"/>
                    </a:ext>
                  </a:extLst>
                </a:gridCol>
                <a:gridCol w="1253796">
                  <a:extLst>
                    <a:ext uri="{9D8B030D-6E8A-4147-A177-3AD203B41FA5}">
                      <a16:colId xmlns:a16="http://schemas.microsoft.com/office/drawing/2014/main" val="2706792177"/>
                    </a:ext>
                  </a:extLst>
                </a:gridCol>
                <a:gridCol w="1667085">
                  <a:extLst>
                    <a:ext uri="{9D8B030D-6E8A-4147-A177-3AD203B41FA5}">
                      <a16:colId xmlns:a16="http://schemas.microsoft.com/office/drawing/2014/main" val="1578230121"/>
                    </a:ext>
                  </a:extLst>
                </a:gridCol>
              </a:tblGrid>
              <a:tr h="391878">
                <a:tc>
                  <a:txBody>
                    <a:bodyPr/>
                    <a:lstStyle/>
                    <a:p>
                      <a:pPr marL="0" marR="0">
                        <a:lnSpc>
                          <a:spcPct val="107000"/>
                        </a:lnSpc>
                        <a:spcAft>
                          <a:spcPts val="800"/>
                        </a:spcAft>
                      </a:pPr>
                      <a:r>
                        <a:rPr lang="en-US" sz="1000" kern="100" dirty="0">
                          <a:effectLst/>
                        </a:rPr>
                        <a:t>Inbound Interfaces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Target Dates for Test Completions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Start date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End Date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Number of accounts requested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491021352"/>
                  </a:ext>
                </a:extLst>
              </a:tr>
              <a:tr h="204458">
                <a:tc>
                  <a:txBody>
                    <a:bodyPr/>
                    <a:lstStyle/>
                    <a:p>
                      <a:pPr marL="0" marR="0">
                        <a:lnSpc>
                          <a:spcPct val="107000"/>
                        </a:lnSpc>
                        <a:spcAft>
                          <a:spcPts val="800"/>
                        </a:spcAft>
                      </a:pPr>
                      <a:r>
                        <a:rPr lang="en-US" sz="1000" kern="100" dirty="0">
                          <a:effectLst/>
                        </a:rPr>
                        <a:t>XAI - Address Update 9008</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starting 5/21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rowSpan="15">
                  <a:txBody>
                    <a:bodyPr/>
                    <a:lstStyle/>
                    <a:p>
                      <a:pPr marL="0" marR="0" algn="ctr">
                        <a:lnSpc>
                          <a:spcPct val="107000"/>
                        </a:lnSpc>
                        <a:spcAft>
                          <a:spcPts val="800"/>
                        </a:spcAft>
                      </a:pPr>
                      <a:endParaRPr lang="en-US" sz="1000" kern="100" dirty="0">
                        <a:effectLst/>
                      </a:endParaRPr>
                    </a:p>
                    <a:p>
                      <a:pPr marL="0" marR="0" algn="ctr">
                        <a:lnSpc>
                          <a:spcPct val="107000"/>
                        </a:lnSpc>
                        <a:spcAft>
                          <a:spcPts val="800"/>
                        </a:spcAft>
                      </a:pPr>
                      <a:endParaRPr lang="en-US" sz="1000" kern="100" dirty="0">
                        <a:effectLst/>
                      </a:endParaRPr>
                    </a:p>
                    <a:p>
                      <a:pPr marL="0" marR="0" algn="ctr">
                        <a:lnSpc>
                          <a:spcPct val="107000"/>
                        </a:lnSpc>
                        <a:spcAft>
                          <a:spcPts val="800"/>
                        </a:spcAft>
                      </a:pPr>
                      <a:endParaRPr lang="en-US" sz="1000" kern="100" dirty="0">
                        <a:effectLst/>
                      </a:endParaRPr>
                    </a:p>
                    <a:p>
                      <a:pPr marL="0" marR="0" algn="ctr">
                        <a:lnSpc>
                          <a:spcPct val="107000"/>
                        </a:lnSpc>
                        <a:spcAft>
                          <a:spcPts val="800"/>
                        </a:spcAft>
                      </a:pPr>
                      <a:endParaRPr lang="en-US" sz="1000" kern="100" dirty="0">
                        <a:effectLst/>
                      </a:endParaRPr>
                    </a:p>
                    <a:p>
                      <a:pPr marL="0" marR="0" algn="ctr">
                        <a:lnSpc>
                          <a:spcPct val="107000"/>
                        </a:lnSpc>
                        <a:spcAft>
                          <a:spcPts val="800"/>
                        </a:spcAft>
                      </a:pPr>
                      <a:endParaRPr lang="en-US" sz="1000" kern="100" dirty="0">
                        <a:effectLst/>
                      </a:endParaRPr>
                    </a:p>
                    <a:p>
                      <a:pPr marL="0" marR="0" algn="ctr">
                        <a:lnSpc>
                          <a:spcPct val="107000"/>
                        </a:lnSpc>
                        <a:spcAft>
                          <a:spcPts val="800"/>
                        </a:spcAft>
                      </a:pPr>
                      <a:r>
                        <a:rPr lang="en-US" sz="1000" kern="100" dirty="0">
                          <a:effectLst/>
                        </a:rPr>
                        <a:t>TBD (driven by test cases completed daily)</a:t>
                      </a:r>
                    </a:p>
                  </a:txBody>
                  <a:tcPr marL="68324" marR="68324" marT="0" marB="0"/>
                </a:tc>
                <a:extLst>
                  <a:ext uri="{0D108BD9-81ED-4DB2-BD59-A6C34878D82A}">
                    <a16:rowId xmlns:a16="http://schemas.microsoft.com/office/drawing/2014/main" val="2350022367"/>
                  </a:ext>
                </a:extLst>
              </a:tr>
              <a:tr h="335516">
                <a:tc>
                  <a:txBody>
                    <a:bodyPr/>
                    <a:lstStyle/>
                    <a:p>
                      <a:pPr marL="0" marR="0">
                        <a:lnSpc>
                          <a:spcPct val="107000"/>
                        </a:lnSpc>
                        <a:spcAft>
                          <a:spcPts val="800"/>
                        </a:spcAft>
                      </a:pPr>
                      <a:r>
                        <a:rPr lang="en-US" sz="1000" kern="100" dirty="0">
                          <a:effectLst/>
                        </a:rPr>
                        <a:t>XFI - Transaction Import 9011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at least 5/26-6/6</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1151427204"/>
                  </a:ext>
                </a:extLst>
              </a:tr>
              <a:tr h="286242">
                <a:tc>
                  <a:txBody>
                    <a:bodyPr/>
                    <a:lstStyle/>
                    <a:p>
                      <a:pPr marL="0" marR="0">
                        <a:lnSpc>
                          <a:spcPct val="107000"/>
                        </a:lnSpc>
                        <a:spcAft>
                          <a:spcPts val="800"/>
                        </a:spcAft>
                      </a:pPr>
                      <a:r>
                        <a:rPr lang="en-US" sz="1000" kern="100" dirty="0">
                          <a:effectLst/>
                        </a:rPr>
                        <a:t>XNI - </a:t>
                      </a:r>
                      <a:r>
                        <a:rPr lang="en-US" sz="1000" kern="100" dirty="0" err="1">
                          <a:effectLst/>
                        </a:rPr>
                        <a:t>NonFinancial</a:t>
                      </a:r>
                      <a:r>
                        <a:rPr lang="en-US" sz="1000" kern="100" dirty="0">
                          <a:effectLst/>
                        </a:rPr>
                        <a:t> 9011.40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starting 5/21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597823039"/>
                  </a:ext>
                </a:extLst>
              </a:tr>
              <a:tr h="204458">
                <a:tc>
                  <a:txBody>
                    <a:bodyPr/>
                    <a:lstStyle/>
                    <a:p>
                      <a:pPr marL="0" marR="0">
                        <a:lnSpc>
                          <a:spcPct val="107000"/>
                        </a:lnSpc>
                        <a:spcAft>
                          <a:spcPts val="800"/>
                        </a:spcAft>
                      </a:pPr>
                      <a:r>
                        <a:rPr lang="en-US" sz="1000" kern="100" dirty="0">
                          <a:effectLst/>
                        </a:rPr>
                        <a:t>XCI - Cert 9020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5/20-5/27</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354949591"/>
                  </a:ext>
                </a:extLst>
              </a:tr>
              <a:tr h="204458">
                <a:tc>
                  <a:txBody>
                    <a:bodyPr/>
                    <a:lstStyle/>
                    <a:p>
                      <a:pPr marL="0" marR="0">
                        <a:lnSpc>
                          <a:spcPct val="107000"/>
                        </a:lnSpc>
                        <a:spcAft>
                          <a:spcPts val="800"/>
                        </a:spcAft>
                      </a:pPr>
                      <a:r>
                        <a:rPr lang="en-US" sz="1000" kern="100" dirty="0">
                          <a:effectLst/>
                        </a:rPr>
                        <a:t>XDI - </a:t>
                      </a:r>
                      <a:r>
                        <a:rPr lang="en-US" sz="1000" kern="100" dirty="0" err="1">
                          <a:effectLst/>
                        </a:rPr>
                        <a:t>Decert</a:t>
                      </a:r>
                      <a:r>
                        <a:rPr lang="en-US" sz="1000" kern="100" dirty="0">
                          <a:effectLst/>
                        </a:rPr>
                        <a:t> 9407.40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starting 5/21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1037366498"/>
                  </a:ext>
                </a:extLst>
              </a:tr>
              <a:tr h="204458">
                <a:tc>
                  <a:txBody>
                    <a:bodyPr/>
                    <a:lstStyle/>
                    <a:p>
                      <a:pPr marL="0" marR="0">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pPr algn="ctr"/>
                      <a:endParaRPr lang="en-US" sz="1000" kern="100" dirty="0">
                        <a:effectLst/>
                        <a:latin typeface="Aptos" panose="020B0004020202020204" pitchFamily="34" charset="0"/>
                      </a:endParaRPr>
                    </a:p>
                  </a:txBody>
                  <a:tcPr marL="68324" marR="68324" marT="0" marB="0"/>
                </a:tc>
                <a:extLst>
                  <a:ext uri="{0D108BD9-81ED-4DB2-BD59-A6C34878D82A}">
                    <a16:rowId xmlns:a16="http://schemas.microsoft.com/office/drawing/2014/main" val="403470095"/>
                  </a:ext>
                </a:extLst>
              </a:tr>
              <a:tr h="238534">
                <a:tc>
                  <a:txBody>
                    <a:bodyPr/>
                    <a:lstStyle/>
                    <a:p>
                      <a:pPr marL="0" marR="0">
                        <a:lnSpc>
                          <a:spcPct val="107000"/>
                        </a:lnSpc>
                        <a:spcAft>
                          <a:spcPts val="800"/>
                        </a:spcAft>
                      </a:pPr>
                      <a:r>
                        <a:rPr lang="en-US" sz="1000" kern="100" dirty="0">
                          <a:effectLst/>
                        </a:rPr>
                        <a:t>Outbound Interfaces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3617686410"/>
                  </a:ext>
                </a:extLst>
              </a:tr>
              <a:tr h="214682">
                <a:tc>
                  <a:txBody>
                    <a:bodyPr/>
                    <a:lstStyle/>
                    <a:p>
                      <a:pPr marL="0" marR="0">
                        <a:lnSpc>
                          <a:spcPct val="107000"/>
                        </a:lnSpc>
                        <a:spcAft>
                          <a:spcPts val="800"/>
                        </a:spcAft>
                      </a:pPr>
                      <a:r>
                        <a:rPr lang="en-US" sz="1000" kern="100" dirty="0">
                          <a:effectLst/>
                        </a:rPr>
                        <a:t>XFO - Transaction Export (IB.8050)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5/26-6/6</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3239033624"/>
                  </a:ext>
                </a:extLst>
              </a:tr>
              <a:tr h="214682">
                <a:tc>
                  <a:txBody>
                    <a:bodyPr/>
                    <a:lstStyle/>
                    <a:p>
                      <a:pPr marL="0" marR="0">
                        <a:lnSpc>
                          <a:spcPct val="107000"/>
                        </a:lnSpc>
                        <a:spcAft>
                          <a:spcPts val="800"/>
                        </a:spcAft>
                      </a:pPr>
                      <a:r>
                        <a:rPr lang="en-US" sz="1000" kern="100">
                          <a:effectLst/>
                        </a:rPr>
                        <a:t>XNFO - NonFin Export (IB.8050.40)</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starting 5/21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991966361"/>
                  </a:ext>
                </a:extLst>
              </a:tr>
              <a:tr h="214682">
                <a:tc>
                  <a:txBody>
                    <a:bodyPr/>
                    <a:lstStyle/>
                    <a:p>
                      <a:pPr marL="0" marR="0">
                        <a:lnSpc>
                          <a:spcPct val="107000"/>
                        </a:lnSpc>
                        <a:spcAft>
                          <a:spcPts val="800"/>
                        </a:spcAft>
                      </a:pPr>
                      <a:r>
                        <a:rPr lang="en-US" sz="1000" kern="100">
                          <a:effectLst/>
                        </a:rPr>
                        <a:t>XADO - Tax Archive DATAEXTRACT 8050.98</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1077277385"/>
                  </a:ext>
                </a:extLst>
              </a:tr>
              <a:tr h="214682">
                <a:tc>
                  <a:txBody>
                    <a:bodyPr/>
                    <a:lstStyle/>
                    <a:p>
                      <a:pPr marL="0" marR="0">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1362467710"/>
                  </a:ext>
                </a:extLst>
              </a:tr>
              <a:tr h="214682">
                <a:tc>
                  <a:txBody>
                    <a:bodyPr/>
                    <a:lstStyle/>
                    <a:p>
                      <a:pPr marL="0" marR="0">
                        <a:lnSpc>
                          <a:spcPct val="107000"/>
                        </a:lnSpc>
                        <a:spcAft>
                          <a:spcPts val="800"/>
                        </a:spcAft>
                      </a:pPr>
                      <a:r>
                        <a:rPr lang="en-US" sz="1000" kern="100">
                          <a:effectLst/>
                        </a:rPr>
                        <a:t>True Up Web Service (API Call)</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starting 5/21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862491385"/>
                  </a:ext>
                </a:extLst>
              </a:tr>
              <a:tr h="214682">
                <a:tc>
                  <a:txBody>
                    <a:bodyPr/>
                    <a:lstStyle/>
                    <a:p>
                      <a:pPr marL="0" marR="0">
                        <a:lnSpc>
                          <a:spcPct val="107000"/>
                        </a:lnSpc>
                        <a:spcAft>
                          <a:spcPts val="800"/>
                        </a:spcAft>
                      </a:pPr>
                      <a:r>
                        <a:rPr lang="en-US" sz="1000" kern="100">
                          <a:effectLst/>
                        </a:rPr>
                        <a:t>FitPortal Account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5/21-6/13</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1498747587"/>
                  </a:ext>
                </a:extLst>
              </a:tr>
              <a:tr h="214682">
                <a:tc>
                  <a:txBody>
                    <a:bodyPr/>
                    <a:lstStyle/>
                    <a:p>
                      <a:pPr marL="0" marR="0">
                        <a:lnSpc>
                          <a:spcPct val="107000"/>
                        </a:lnSpc>
                        <a:spcAft>
                          <a:spcPts val="800"/>
                        </a:spcAft>
                      </a:pPr>
                      <a:r>
                        <a:rPr lang="en-US" sz="1000" kern="100">
                          <a:effectLst/>
                        </a:rPr>
                        <a:t>FitPortal Report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5/21-6/13</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3579931294"/>
                  </a:ext>
                </a:extLst>
              </a:tr>
              <a:tr h="214682">
                <a:tc>
                  <a:txBody>
                    <a:bodyPr/>
                    <a:lstStyle/>
                    <a:p>
                      <a:pPr marL="0" marR="0">
                        <a:lnSpc>
                          <a:spcPct val="107000"/>
                        </a:lnSpc>
                        <a:spcAft>
                          <a:spcPts val="800"/>
                        </a:spcAft>
                      </a:pPr>
                      <a:r>
                        <a:rPr lang="en-US" sz="1000" kern="100">
                          <a:effectLst/>
                        </a:rPr>
                        <a:t>Invoicing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6/9-6/17*</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dirty="0"/>
                    </a:p>
                  </a:txBody>
                  <a:tcPr marL="68324" marR="68324" marT="0" marB="0"/>
                </a:tc>
                <a:extLst>
                  <a:ext uri="{0D108BD9-81ED-4DB2-BD59-A6C34878D82A}">
                    <a16:rowId xmlns:a16="http://schemas.microsoft.com/office/drawing/2014/main" val="2909891642"/>
                  </a:ext>
                </a:extLst>
              </a:tr>
            </a:tbl>
          </a:graphicData>
        </a:graphic>
      </p:graphicFrame>
    </p:spTree>
    <p:extLst>
      <p:ext uri="{BB962C8B-B14F-4D97-AF65-F5344CB8AC3E}">
        <p14:creationId xmlns:p14="http://schemas.microsoft.com/office/powerpoint/2010/main" val="317527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9AB06-F8F0-2DB1-AA89-9DB8E6DD1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70A00-B896-4700-5870-2E6E09FEB62A}"/>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UAT Results - Updates</a:t>
            </a:r>
          </a:p>
        </p:txBody>
      </p:sp>
      <p:sp>
        <p:nvSpPr>
          <p:cNvPr id="7" name="TextBox 6">
            <a:extLst>
              <a:ext uri="{FF2B5EF4-FFF2-40B4-BE49-F238E27FC236}">
                <a16:creationId xmlns:a16="http://schemas.microsoft.com/office/drawing/2014/main" id="{62DE2874-10E4-7FD7-F931-D3898B9FC85F}"/>
              </a:ext>
            </a:extLst>
          </p:cNvPr>
          <p:cNvSpPr txBox="1"/>
          <p:nvPr/>
        </p:nvSpPr>
        <p:spPr>
          <a:xfrm>
            <a:off x="6151418" y="4636655"/>
            <a:ext cx="2939528" cy="307777"/>
          </a:xfrm>
          <a:prstGeom prst="rect">
            <a:avLst/>
          </a:prstGeom>
          <a:noFill/>
        </p:spPr>
        <p:txBody>
          <a:bodyPr wrap="square" rtlCol="0">
            <a:spAutoFit/>
          </a:bodyPr>
          <a:lstStyle/>
          <a:p>
            <a:r>
              <a:rPr lang="en-US" sz="1400" b="1" i="1" dirty="0">
                <a:solidFill>
                  <a:schemeClr val="accent3"/>
                </a:solidFill>
              </a:rPr>
              <a:t>Data reported through 6/3/2025</a:t>
            </a:r>
          </a:p>
        </p:txBody>
      </p:sp>
      <p:pic>
        <p:nvPicPr>
          <p:cNvPr id="9" name="Picture 8">
            <a:extLst>
              <a:ext uri="{FF2B5EF4-FFF2-40B4-BE49-F238E27FC236}">
                <a16:creationId xmlns:a16="http://schemas.microsoft.com/office/drawing/2014/main" id="{80001E48-3B68-5C02-8F2B-F5FDA38DBA4D}"/>
              </a:ext>
            </a:extLst>
          </p:cNvPr>
          <p:cNvPicPr>
            <a:picLocks noChangeAspect="1"/>
          </p:cNvPicPr>
          <p:nvPr/>
        </p:nvPicPr>
        <p:blipFill>
          <a:blip r:embed="rId3"/>
          <a:stretch>
            <a:fillRect/>
          </a:stretch>
        </p:blipFill>
        <p:spPr>
          <a:xfrm>
            <a:off x="1008382" y="1014450"/>
            <a:ext cx="7769081" cy="3502132"/>
          </a:xfrm>
          <a:prstGeom prst="rect">
            <a:avLst/>
          </a:prstGeom>
        </p:spPr>
      </p:pic>
    </p:spTree>
    <p:extLst>
      <p:ext uri="{BB962C8B-B14F-4D97-AF65-F5344CB8AC3E}">
        <p14:creationId xmlns:p14="http://schemas.microsoft.com/office/powerpoint/2010/main" val="1842054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6D6FC-A26D-16C9-B4A9-AE539F1DE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D7947-91BD-EAAC-B384-DAC446ADF2FC}"/>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UAT Failures – Updates </a:t>
            </a:r>
          </a:p>
        </p:txBody>
      </p:sp>
      <p:pic>
        <p:nvPicPr>
          <p:cNvPr id="6" name="Picture 5">
            <a:extLst>
              <a:ext uri="{FF2B5EF4-FFF2-40B4-BE49-F238E27FC236}">
                <a16:creationId xmlns:a16="http://schemas.microsoft.com/office/drawing/2014/main" id="{4F4AF4AD-B116-C412-DE40-2F7D3A4FF87B}"/>
              </a:ext>
            </a:extLst>
          </p:cNvPr>
          <p:cNvPicPr>
            <a:picLocks noChangeAspect="1"/>
          </p:cNvPicPr>
          <p:nvPr/>
        </p:nvPicPr>
        <p:blipFill>
          <a:blip r:embed="rId3"/>
          <a:stretch>
            <a:fillRect/>
          </a:stretch>
        </p:blipFill>
        <p:spPr>
          <a:xfrm>
            <a:off x="729673" y="1152283"/>
            <a:ext cx="8349672" cy="3392008"/>
          </a:xfrm>
          <a:prstGeom prst="rect">
            <a:avLst/>
          </a:prstGeom>
        </p:spPr>
      </p:pic>
    </p:spTree>
    <p:extLst>
      <p:ext uri="{BB962C8B-B14F-4D97-AF65-F5344CB8AC3E}">
        <p14:creationId xmlns:p14="http://schemas.microsoft.com/office/powerpoint/2010/main" val="183123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5774-0BDA-D901-C6AA-8D4270A65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C7B55-2057-D769-2400-4FD700E66EE3}"/>
              </a:ext>
            </a:extLst>
          </p:cNvPr>
          <p:cNvSpPr>
            <a:spLocks noGrp="1"/>
          </p:cNvSpPr>
          <p:nvPr>
            <p:ph type="title"/>
          </p:nvPr>
        </p:nvSpPr>
        <p:spPr>
          <a:xfrm>
            <a:off x="931649" y="141326"/>
            <a:ext cx="7847511" cy="857250"/>
          </a:xfrm>
        </p:spPr>
        <p:txBody>
          <a:bodyPr anchor="ctr">
            <a:normAutofit/>
          </a:bodyPr>
          <a:lstStyle/>
          <a:p>
            <a:r>
              <a:rPr lang="en-US" sz="3600" dirty="0">
                <a:latin typeface="Aptos" panose="020B0004020202020204" pitchFamily="34" charset="0"/>
              </a:rPr>
              <a:t>Action Items</a:t>
            </a:r>
          </a:p>
        </p:txBody>
      </p:sp>
      <p:graphicFrame>
        <p:nvGraphicFramePr>
          <p:cNvPr id="3" name="Table 2">
            <a:extLst>
              <a:ext uri="{FF2B5EF4-FFF2-40B4-BE49-F238E27FC236}">
                <a16:creationId xmlns:a16="http://schemas.microsoft.com/office/drawing/2014/main" id="{117DEA77-36DB-F868-4B1D-C0E63E55758E}"/>
              </a:ext>
            </a:extLst>
          </p:cNvPr>
          <p:cNvGraphicFramePr>
            <a:graphicFrameLocks noGrp="1"/>
          </p:cNvGraphicFramePr>
          <p:nvPr>
            <p:extLst>
              <p:ext uri="{D42A27DB-BD31-4B8C-83A1-F6EECF244321}">
                <p14:modId xmlns:p14="http://schemas.microsoft.com/office/powerpoint/2010/main" val="3652376226"/>
              </p:ext>
            </p:extLst>
          </p:nvPr>
        </p:nvGraphicFramePr>
        <p:xfrm>
          <a:off x="775855" y="909207"/>
          <a:ext cx="8238836" cy="4165600"/>
        </p:xfrm>
        <a:graphic>
          <a:graphicData uri="http://schemas.openxmlformats.org/drawingml/2006/table">
            <a:tbl>
              <a:tblPr firstRow="1" bandRow="1">
                <a:tableStyleId>{3B4B98B0-60AC-42C2-AFA5-B58CD77FA1E5}</a:tableStyleId>
              </a:tblPr>
              <a:tblGrid>
                <a:gridCol w="4276436">
                  <a:extLst>
                    <a:ext uri="{9D8B030D-6E8A-4147-A177-3AD203B41FA5}">
                      <a16:colId xmlns:a16="http://schemas.microsoft.com/office/drawing/2014/main" val="1918682557"/>
                    </a:ext>
                  </a:extLst>
                </a:gridCol>
                <a:gridCol w="2198254">
                  <a:extLst>
                    <a:ext uri="{9D8B030D-6E8A-4147-A177-3AD203B41FA5}">
                      <a16:colId xmlns:a16="http://schemas.microsoft.com/office/drawing/2014/main" val="2198072509"/>
                    </a:ext>
                  </a:extLst>
                </a:gridCol>
                <a:gridCol w="1764146">
                  <a:extLst>
                    <a:ext uri="{9D8B030D-6E8A-4147-A177-3AD203B41FA5}">
                      <a16:colId xmlns:a16="http://schemas.microsoft.com/office/drawing/2014/main" val="2333988094"/>
                    </a:ext>
                  </a:extLst>
                </a:gridCol>
              </a:tblGrid>
              <a:tr h="370840">
                <a:tc>
                  <a:txBody>
                    <a:bodyPr/>
                    <a:lstStyle/>
                    <a:p>
                      <a:pPr algn="ctr"/>
                      <a:r>
                        <a:rPr lang="en-US" b="0" dirty="0">
                          <a:latin typeface="Aptos" panose="020B0004020202020204" pitchFamily="34" charset="0"/>
                        </a:rPr>
                        <a:t>Action Item</a:t>
                      </a:r>
                    </a:p>
                  </a:txBody>
                  <a:tcPr/>
                </a:tc>
                <a:tc>
                  <a:txBody>
                    <a:bodyPr/>
                    <a:lstStyle/>
                    <a:p>
                      <a:pPr algn="ctr"/>
                      <a:r>
                        <a:rPr lang="en-US" b="0" dirty="0">
                          <a:latin typeface="Aptos" panose="020B0004020202020204" pitchFamily="34" charset="0"/>
                        </a:rPr>
                        <a:t>Responsible Party</a:t>
                      </a:r>
                    </a:p>
                  </a:txBody>
                  <a:tcPr/>
                </a:tc>
                <a:tc>
                  <a:txBody>
                    <a:bodyPr/>
                    <a:lstStyle/>
                    <a:p>
                      <a:pPr algn="ctr"/>
                      <a:r>
                        <a:rPr lang="en-US" b="0" dirty="0">
                          <a:latin typeface="Aptos" panose="020B0004020202020204" pitchFamily="34" charset="0"/>
                        </a:rPr>
                        <a:t>Status</a:t>
                      </a:r>
                    </a:p>
                  </a:txBody>
                  <a:tcPr/>
                </a:tc>
                <a:extLst>
                  <a:ext uri="{0D108BD9-81ED-4DB2-BD59-A6C34878D82A}">
                    <a16:rowId xmlns:a16="http://schemas.microsoft.com/office/drawing/2014/main" val="3551882738"/>
                  </a:ext>
                </a:extLst>
              </a:tr>
              <a:tr h="370840">
                <a:tc>
                  <a:txBody>
                    <a:bodyPr/>
                    <a:lstStyle/>
                    <a:p>
                      <a:r>
                        <a:rPr lang="en-US" sz="1200" dirty="0">
                          <a:latin typeface="Aptos" panose="020B0004020202020204" pitchFamily="34" charset="0"/>
                        </a:rPr>
                        <a:t>ITSEC01 Form for Service Account</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142770782"/>
                  </a:ext>
                </a:extLst>
              </a:tr>
              <a:tr h="370840">
                <a:tc>
                  <a:txBody>
                    <a:bodyPr/>
                    <a:lstStyle/>
                    <a:p>
                      <a:r>
                        <a:rPr lang="en-US" sz="1200" dirty="0">
                          <a:latin typeface="Aptos" panose="020B0004020202020204" pitchFamily="34" charset="0"/>
                        </a:rPr>
                        <a:t>Production URL to Taxation</a:t>
                      </a:r>
                    </a:p>
                  </a:txBody>
                  <a:tcPr/>
                </a:tc>
                <a:tc>
                  <a:txBody>
                    <a:bodyPr/>
                    <a:lstStyle/>
                    <a:p>
                      <a:pPr algn="ctr"/>
                      <a:r>
                        <a:rPr lang="en-US" sz="1200" dirty="0">
                          <a:latin typeface="Aptos" panose="020B0004020202020204" pitchFamily="34" charset="0"/>
                        </a:rPr>
                        <a:t>AGO ITS</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316251586"/>
                  </a:ext>
                </a:extLst>
              </a:tr>
              <a:tr h="370840">
                <a:tc>
                  <a:txBody>
                    <a:bodyPr/>
                    <a:lstStyle/>
                    <a:p>
                      <a:r>
                        <a:rPr lang="en-US" sz="1200" dirty="0">
                          <a:latin typeface="Aptos" panose="020B0004020202020204" pitchFamily="34" charset="0"/>
                        </a:rPr>
                        <a:t>ITSEC03 Forms for E2E and UAT/Production</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1281053045"/>
                  </a:ext>
                </a:extLst>
              </a:tr>
              <a:tr h="370840">
                <a:tc>
                  <a:txBody>
                    <a:bodyPr/>
                    <a:lstStyle/>
                    <a:p>
                      <a:r>
                        <a:rPr lang="en-US" sz="1200" dirty="0">
                          <a:latin typeface="Aptos" panose="020B0004020202020204" pitchFamily="34" charset="0"/>
                        </a:rPr>
                        <a:t>True Up Web Service development</a:t>
                      </a:r>
                    </a:p>
                  </a:txBody>
                  <a:tcPr/>
                </a:tc>
                <a:tc>
                  <a:txBody>
                    <a:bodyPr/>
                    <a:lstStyle/>
                    <a:p>
                      <a:pPr algn="ctr"/>
                      <a:r>
                        <a:rPr lang="en-US" sz="1200" dirty="0">
                          <a:latin typeface="Aptos" panose="020B0004020202020204" pitchFamily="34" charset="0"/>
                        </a:rPr>
                        <a:t>Taxation (Chris B.)</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647484406"/>
                  </a:ext>
                </a:extLst>
              </a:tr>
              <a:tr h="370840">
                <a:tc>
                  <a:txBody>
                    <a:bodyPr/>
                    <a:lstStyle/>
                    <a:p>
                      <a:r>
                        <a:rPr lang="en-US" sz="1200" dirty="0">
                          <a:latin typeface="Aptos" panose="020B0004020202020204" pitchFamily="34" charset="0"/>
                        </a:rPr>
                        <a:t>True Up Web Service testing</a:t>
                      </a:r>
                    </a:p>
                  </a:txBody>
                  <a:tcPr/>
                </a:tc>
                <a:tc>
                  <a:txBody>
                    <a:bodyPr/>
                    <a:lstStyle/>
                    <a:p>
                      <a:pPr algn="ctr"/>
                      <a:r>
                        <a:rPr lang="en-US" sz="1200" dirty="0">
                          <a:latin typeface="Aptos" panose="020B0004020202020204" pitchFamily="34" charset="0"/>
                        </a:rPr>
                        <a:t>Taxation/AGO QA</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630290607"/>
                  </a:ext>
                </a:extLst>
              </a:tr>
              <a:tr h="370840">
                <a:tc>
                  <a:txBody>
                    <a:bodyPr/>
                    <a:lstStyle/>
                    <a:p>
                      <a:r>
                        <a:rPr lang="en-US" sz="1200" dirty="0">
                          <a:latin typeface="Aptos" panose="020B0004020202020204" pitchFamily="34" charset="0"/>
                        </a:rPr>
                        <a:t>File programming changes for R4 development items</a:t>
                      </a:r>
                    </a:p>
                  </a:txBody>
                  <a:tcPr/>
                </a:tc>
                <a:tc>
                  <a:txBody>
                    <a:bodyPr/>
                    <a:lstStyle/>
                    <a:p>
                      <a:pPr algn="ctr"/>
                      <a:r>
                        <a:rPr lang="en-US" sz="1200" dirty="0">
                          <a:latin typeface="Aptos" panose="020B0004020202020204" pitchFamily="34" charset="0"/>
                        </a:rPr>
                        <a:t>Taxation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txBody>
                  <a:tcPr/>
                </a:tc>
                <a:extLst>
                  <a:ext uri="{0D108BD9-81ED-4DB2-BD59-A6C34878D82A}">
                    <a16:rowId xmlns:a16="http://schemas.microsoft.com/office/drawing/2014/main" val="3833472389"/>
                  </a:ext>
                </a:extLst>
              </a:tr>
              <a:tr h="370840">
                <a:tc>
                  <a:txBody>
                    <a:bodyPr/>
                    <a:lstStyle/>
                    <a:p>
                      <a:r>
                        <a:rPr lang="en-US" sz="1200" dirty="0">
                          <a:latin typeface="Aptos" panose="020B0004020202020204" pitchFamily="34" charset="0"/>
                        </a:rPr>
                        <a:t>End-to-End System testing – Inbound Files</a:t>
                      </a:r>
                    </a:p>
                  </a:txBody>
                  <a:tcPr/>
                </a:tc>
                <a:tc>
                  <a:txBody>
                    <a:bodyPr/>
                    <a:lstStyle/>
                    <a:p>
                      <a:pPr algn="ctr"/>
                      <a:r>
                        <a:rPr lang="en-US" sz="1200" dirty="0">
                          <a:latin typeface="Aptos" panose="020B0004020202020204" pitchFamily="34" charset="0"/>
                        </a:rPr>
                        <a:t>Taxation</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898186789"/>
                  </a:ext>
                </a:extLst>
              </a:tr>
              <a:tr h="370840">
                <a:tc>
                  <a:txBody>
                    <a:bodyPr/>
                    <a:lstStyle/>
                    <a:p>
                      <a:r>
                        <a:rPr lang="en-US" sz="1200" dirty="0">
                          <a:latin typeface="Aptos" panose="020B0004020202020204" pitchFamily="34" charset="0"/>
                        </a:rPr>
                        <a:t>End-to-End System testing – Outbound Files</a:t>
                      </a:r>
                    </a:p>
                  </a:txBody>
                  <a:tcPr/>
                </a:tc>
                <a:tc>
                  <a:txBody>
                    <a:bodyPr/>
                    <a:lstStyle/>
                    <a:p>
                      <a:pPr algn="ctr"/>
                      <a:r>
                        <a:rPr lang="en-US" sz="1200" dirty="0">
                          <a:latin typeface="Aptos" panose="020B0004020202020204" pitchFamily="34" charset="0"/>
                        </a:rPr>
                        <a:t>C&amp;R/AGO QA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txBody>
                  <a:tcPr/>
                </a:tc>
                <a:extLst>
                  <a:ext uri="{0D108BD9-81ED-4DB2-BD59-A6C34878D82A}">
                    <a16:rowId xmlns:a16="http://schemas.microsoft.com/office/drawing/2014/main" val="19870841"/>
                  </a:ext>
                </a:extLst>
              </a:tr>
              <a:tr h="370840">
                <a:tc>
                  <a:txBody>
                    <a:bodyPr/>
                    <a:lstStyle/>
                    <a:p>
                      <a:r>
                        <a:rPr lang="en-US" sz="1200" dirty="0">
                          <a:latin typeface="Aptos" panose="020B0004020202020204" pitchFamily="34" charset="0"/>
                        </a:rPr>
                        <a:t>Finalize User Acceptance Testing scenarios</a:t>
                      </a:r>
                    </a:p>
                  </a:txBody>
                  <a:tcPr/>
                </a:tc>
                <a:tc>
                  <a:txBody>
                    <a:bodyPr/>
                    <a:lstStyle/>
                    <a:p>
                      <a:pPr algn="ctr"/>
                      <a:r>
                        <a:rPr lang="en-US" sz="1200" dirty="0">
                          <a:latin typeface="Aptos" panose="020B0004020202020204" pitchFamily="34" charset="0"/>
                        </a:rPr>
                        <a:t>Taxation/AGO UAT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txBody>
                  <a:tcPr/>
                </a:tc>
                <a:extLst>
                  <a:ext uri="{0D108BD9-81ED-4DB2-BD59-A6C34878D82A}">
                    <a16:rowId xmlns:a16="http://schemas.microsoft.com/office/drawing/2014/main" val="3843882438"/>
                  </a:ext>
                </a:extLst>
              </a:tr>
              <a:tr h="370840">
                <a:tc>
                  <a:txBody>
                    <a:bodyPr/>
                    <a:lstStyle/>
                    <a:p>
                      <a:r>
                        <a:rPr lang="en-US" sz="1200" dirty="0">
                          <a:latin typeface="Aptos" panose="020B0004020202020204" pitchFamily="34" charset="0"/>
                        </a:rPr>
                        <a:t>Establish Communication Process for External UAT Status and Defect Reporting</a:t>
                      </a:r>
                    </a:p>
                  </a:txBody>
                  <a:tcPr/>
                </a:tc>
                <a:tc>
                  <a:txBody>
                    <a:bodyPr/>
                    <a:lstStyle/>
                    <a:p>
                      <a:pPr algn="ctr"/>
                      <a:r>
                        <a:rPr lang="en-US" sz="1200" dirty="0">
                          <a:latin typeface="Aptos" panose="020B0004020202020204" pitchFamily="34" charset="0"/>
                        </a:rPr>
                        <a:t>AGO UAT/AGO ITS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p>
                      <a:pPr algn="l"/>
                      <a:endParaRPr lang="en-US" sz="1200" dirty="0">
                        <a:latin typeface="Aptos" panose="020B0004020202020204" pitchFamily="34" charset="0"/>
                      </a:endParaRPr>
                    </a:p>
                  </a:txBody>
                  <a:tcPr/>
                </a:tc>
                <a:extLst>
                  <a:ext uri="{0D108BD9-81ED-4DB2-BD59-A6C34878D82A}">
                    <a16:rowId xmlns:a16="http://schemas.microsoft.com/office/drawing/2014/main" val="3714432313"/>
                  </a:ext>
                </a:extLst>
              </a:tr>
            </a:tbl>
          </a:graphicData>
        </a:graphic>
      </p:graphicFrame>
      <p:pic>
        <p:nvPicPr>
          <p:cNvPr id="12" name="Graphic 11" descr="Checkbox Checked with solid fill">
            <a:extLst>
              <a:ext uri="{FF2B5EF4-FFF2-40B4-BE49-F238E27FC236}">
                <a16:creationId xmlns:a16="http://schemas.microsoft.com/office/drawing/2014/main" id="{FEFD6208-B89C-7CDA-A3F9-A52B0A056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222715"/>
            <a:ext cx="454372" cy="454372"/>
          </a:xfrm>
          <a:prstGeom prst="rect">
            <a:avLst/>
          </a:prstGeom>
        </p:spPr>
      </p:pic>
      <p:pic>
        <p:nvPicPr>
          <p:cNvPr id="4" name="Graphic 3" descr="Checkbox Checked with solid fill">
            <a:extLst>
              <a:ext uri="{FF2B5EF4-FFF2-40B4-BE49-F238E27FC236}">
                <a16:creationId xmlns:a16="http://schemas.microsoft.com/office/drawing/2014/main" id="{E6C0FB2A-AC45-AFA1-C26A-D6C1E1341B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623482"/>
            <a:ext cx="454372" cy="454372"/>
          </a:xfrm>
          <a:prstGeom prst="rect">
            <a:avLst/>
          </a:prstGeom>
        </p:spPr>
      </p:pic>
      <p:pic>
        <p:nvPicPr>
          <p:cNvPr id="5" name="Graphic 4" descr="Checkbox Checked with solid fill">
            <a:extLst>
              <a:ext uri="{FF2B5EF4-FFF2-40B4-BE49-F238E27FC236}">
                <a16:creationId xmlns:a16="http://schemas.microsoft.com/office/drawing/2014/main" id="{EDE69E45-293F-2CE4-CB84-D6A9038AB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339810"/>
            <a:ext cx="454372" cy="454372"/>
          </a:xfrm>
          <a:prstGeom prst="rect">
            <a:avLst/>
          </a:prstGeom>
        </p:spPr>
      </p:pic>
      <p:pic>
        <p:nvPicPr>
          <p:cNvPr id="7" name="Graphic 6" descr="Hourglass Finished with solid fill">
            <a:extLst>
              <a:ext uri="{FF2B5EF4-FFF2-40B4-BE49-F238E27FC236}">
                <a16:creationId xmlns:a16="http://schemas.microsoft.com/office/drawing/2014/main" id="{2CDC2973-B70F-5BA1-FD9A-AB9D374A56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3891577"/>
            <a:ext cx="308354" cy="308354"/>
          </a:xfrm>
          <a:prstGeom prst="rect">
            <a:avLst/>
          </a:prstGeom>
        </p:spPr>
      </p:pic>
      <p:pic>
        <p:nvPicPr>
          <p:cNvPr id="9" name="Graphic 8" descr="Checkbox Checked with solid fill">
            <a:extLst>
              <a:ext uri="{FF2B5EF4-FFF2-40B4-BE49-F238E27FC236}">
                <a16:creationId xmlns:a16="http://schemas.microsoft.com/office/drawing/2014/main" id="{58ADC0A5-BB0B-4C3D-A3F8-35B21E690F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7385" y="3456905"/>
            <a:ext cx="454372" cy="454372"/>
          </a:xfrm>
          <a:prstGeom prst="rect">
            <a:avLst/>
          </a:prstGeom>
        </p:spPr>
      </p:pic>
      <p:pic>
        <p:nvPicPr>
          <p:cNvPr id="10" name="Graphic 9" descr="Checkbox Checked with solid fill">
            <a:extLst>
              <a:ext uri="{FF2B5EF4-FFF2-40B4-BE49-F238E27FC236}">
                <a16:creationId xmlns:a16="http://schemas.microsoft.com/office/drawing/2014/main" id="{265EA9F6-3B80-01EB-D51C-7651769ADC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4578165"/>
            <a:ext cx="454372" cy="454372"/>
          </a:xfrm>
          <a:prstGeom prst="rect">
            <a:avLst/>
          </a:prstGeom>
        </p:spPr>
      </p:pic>
      <p:pic>
        <p:nvPicPr>
          <p:cNvPr id="13" name="Graphic 12" descr="Checkbox Checked with solid fill">
            <a:extLst>
              <a:ext uri="{FF2B5EF4-FFF2-40B4-BE49-F238E27FC236}">
                <a16:creationId xmlns:a16="http://schemas.microsoft.com/office/drawing/2014/main" id="{BBA3243A-48D5-7DC9-6914-3AD2A16D4E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720129"/>
            <a:ext cx="454372" cy="454372"/>
          </a:xfrm>
          <a:prstGeom prst="rect">
            <a:avLst/>
          </a:prstGeom>
        </p:spPr>
      </p:pic>
      <p:pic>
        <p:nvPicPr>
          <p:cNvPr id="6" name="Graphic 5" descr="Checkbox Checked with solid fill">
            <a:extLst>
              <a:ext uri="{FF2B5EF4-FFF2-40B4-BE49-F238E27FC236}">
                <a16:creationId xmlns:a16="http://schemas.microsoft.com/office/drawing/2014/main" id="{78E208F7-CE85-5765-2102-40E8455661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0751" y="1987032"/>
            <a:ext cx="454372" cy="454372"/>
          </a:xfrm>
          <a:prstGeom prst="rect">
            <a:avLst/>
          </a:prstGeom>
        </p:spPr>
      </p:pic>
      <p:pic>
        <p:nvPicPr>
          <p:cNvPr id="14" name="Graphic 13" descr="Hourglass Finished with solid fill">
            <a:extLst>
              <a:ext uri="{FF2B5EF4-FFF2-40B4-BE49-F238E27FC236}">
                <a16:creationId xmlns:a16="http://schemas.microsoft.com/office/drawing/2014/main" id="{BA10A8EB-098C-70F9-A7BE-B8BF2BA994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3154200"/>
            <a:ext cx="308354" cy="308354"/>
          </a:xfrm>
          <a:prstGeom prst="rect">
            <a:avLst/>
          </a:prstGeom>
        </p:spPr>
      </p:pic>
      <p:pic>
        <p:nvPicPr>
          <p:cNvPr id="15" name="Graphic 14" descr="Checkbox Checked with solid fill">
            <a:extLst>
              <a:ext uri="{FF2B5EF4-FFF2-40B4-BE49-F238E27FC236}">
                <a16:creationId xmlns:a16="http://schemas.microsoft.com/office/drawing/2014/main" id="{13F9A66E-1B5A-17CB-25BA-59F8E2F830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4221222"/>
            <a:ext cx="454372" cy="454372"/>
          </a:xfrm>
          <a:prstGeom prst="rect">
            <a:avLst/>
          </a:prstGeom>
        </p:spPr>
      </p:pic>
    </p:spTree>
    <p:extLst>
      <p:ext uri="{BB962C8B-B14F-4D97-AF65-F5344CB8AC3E}">
        <p14:creationId xmlns:p14="http://schemas.microsoft.com/office/powerpoint/2010/main" val="199357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7DB5-9F55-A726-56A4-9BE54C7FC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66F15-1651-1A33-EE8F-A1571936382D}"/>
              </a:ext>
            </a:extLst>
          </p:cNvPr>
          <p:cNvSpPr>
            <a:spLocks noGrp="1"/>
          </p:cNvSpPr>
          <p:nvPr>
            <p:ph type="title"/>
          </p:nvPr>
        </p:nvSpPr>
        <p:spPr>
          <a:xfrm>
            <a:off x="805265" y="1922946"/>
            <a:ext cx="7782859" cy="857250"/>
          </a:xfrm>
        </p:spPr>
        <p:txBody>
          <a:bodyPr/>
          <a:lstStyle/>
          <a:p>
            <a:r>
              <a:rPr lang="en-US" dirty="0">
                <a:latin typeface="Aptos" panose="020B0004020202020204" pitchFamily="34" charset="0"/>
              </a:rPr>
              <a:t>Comments/Questions</a:t>
            </a:r>
          </a:p>
        </p:txBody>
      </p:sp>
    </p:spTree>
    <p:extLst>
      <p:ext uri="{BB962C8B-B14F-4D97-AF65-F5344CB8AC3E}">
        <p14:creationId xmlns:p14="http://schemas.microsoft.com/office/powerpoint/2010/main" val="299900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ptos" panose="020B0004020202020204" pitchFamily="34" charset="0"/>
            </a:endParaRPr>
          </a:p>
          <a:p>
            <a:pPr>
              <a:defRPr/>
            </a:pPr>
            <a:r>
              <a:rPr lang="en-US" dirty="0">
                <a:latin typeface="Aptos" panose="020B0004020202020204" pitchFamily="34" charset="0"/>
              </a:rPr>
              <a:t>Thank You!</a:t>
            </a:r>
          </a:p>
        </p:txBody>
      </p:sp>
    </p:spTree>
    <p:extLst>
      <p:ext uri="{BB962C8B-B14F-4D97-AF65-F5344CB8AC3E}">
        <p14:creationId xmlns:p14="http://schemas.microsoft.com/office/powerpoint/2010/main" val="4192085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03B49C-8024-4B38-A30E-B4631B3BE529}">
  <ds:schemaRefs>
    <ds:schemaRef ds:uri="http://purl.org/dc/elements/1.1/"/>
    <ds:schemaRef ds:uri="http://schemas.microsoft.com/office/2006/documentManagement/types"/>
    <ds:schemaRef ds:uri="http://purl.org/dc/dcmitype/"/>
    <ds:schemaRef ds:uri="81055abd-31d4-4be0-b89d-6fffcb4547d3"/>
    <ds:schemaRef ds:uri="http://schemas.microsoft.com/office/2006/metadata/properties"/>
    <ds:schemaRef ds:uri="http://schemas.microsoft.com/office/infopath/2007/PartnerControls"/>
    <ds:schemaRef ds:uri="http://schemas.openxmlformats.org/package/2006/metadata/core-properties"/>
    <ds:schemaRef ds:uri="1cd5d930-a369-4a99-ba97-27d753c5316f"/>
    <ds:schemaRef ds:uri="http://www.w3.org/XML/1998/namespace"/>
    <ds:schemaRef ds:uri="http://purl.org/dc/terms/"/>
  </ds:schemaRefs>
</ds:datastoreItem>
</file>

<file path=customXml/itemProps2.xml><?xml version="1.0" encoding="utf-8"?>
<ds:datastoreItem xmlns:ds="http://schemas.openxmlformats.org/officeDocument/2006/customXml" ds:itemID="{BCC288A5-373C-459B-B780-9AA6D0ECD93D}">
  <ds:schemaRefs>
    <ds:schemaRef ds:uri="http://schemas.microsoft.com/sharepoint/v3/contenttype/forms"/>
  </ds:schemaRefs>
</ds:datastoreItem>
</file>

<file path=customXml/itemProps3.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221631</TotalTime>
  <Words>463</Words>
  <Application>Microsoft Office PowerPoint</Application>
  <PresentationFormat>On-screen Show (16:9)</PresentationFormat>
  <Paragraphs>137</Paragraphs>
  <Slides>9</Slides>
  <Notes>9</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9</vt:i4>
      </vt:variant>
    </vt:vector>
  </HeadingPairs>
  <TitlesOfParts>
    <vt:vector size="34" baseType="lpstr">
      <vt:lpstr>Aptos</vt:lpstr>
      <vt:lpstr>Arial</vt:lpstr>
      <vt:lpstr>Calibri</vt:lpstr>
      <vt:lpstr>Chronicle Display Black</vt:lpstr>
      <vt:lpstr>Franklin Gothic Book</vt:lpstr>
      <vt:lpstr>Franklin Gothic Medium</vt:lpstr>
      <vt:lpstr>Nexa Black</vt:lpstr>
      <vt:lpstr>Open Sans</vt:lpstr>
      <vt:lpstr>Verdana</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Schedule Review</vt:lpstr>
      <vt:lpstr>User Acceptance Testing Targets</vt:lpstr>
      <vt:lpstr>UAT Results - Updates</vt:lpstr>
      <vt:lpstr>UAT Failures – Updates </vt:lpstr>
      <vt:lpstr>Action Items</vt:lpstr>
      <vt:lpstr>Comments/Questions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Rebecca Hartman</cp:lastModifiedBy>
  <cp:revision>1829</cp:revision>
  <cp:lastPrinted>2020-11-09T17:33:02Z</cp:lastPrinted>
  <dcterms:created xsi:type="dcterms:W3CDTF">2020-06-09T14:21:50Z</dcterms:created>
  <dcterms:modified xsi:type="dcterms:W3CDTF">2025-06-04T15:14:30Z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