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6.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9.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1.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3.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4.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5.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30"/>
  </p:notesMasterIdLst>
  <p:sldIdLst>
    <p:sldId id="256" r:id="rId20"/>
    <p:sldId id="3506" r:id="rId21"/>
    <p:sldId id="2142532791" r:id="rId22"/>
    <p:sldId id="4555" r:id="rId23"/>
    <p:sldId id="2142532803" r:id="rId24"/>
    <p:sldId id="2142532802" r:id="rId25"/>
    <p:sldId id="2142532784" r:id="rId26"/>
    <p:sldId id="2142532796" r:id="rId27"/>
    <p:sldId id="2142532801" r:id="rId28"/>
    <p:sldId id="3448" r:id="rId29"/>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2" name="Leggiero, Cassie" initials="LC" lastIdx="48"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29" clrIdx="3">
    <p:extLst>
      <p:ext uri="{19B8F6BF-5375-455C-9EA6-DF929625EA0E}">
        <p15:presenceInfo xmlns:p15="http://schemas.microsoft.com/office/powerpoint/2012/main" userId="S-1-5-21-2007251332-1095326723-1601657079-55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7F3D"/>
    <a:srgbClr val="FFFFFF"/>
    <a:srgbClr val="33434B"/>
    <a:srgbClr val="2D2E2D"/>
    <a:srgbClr val="C1CA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03" autoAdjust="0"/>
    <p:restoredTop sz="94620" autoAdjust="0"/>
  </p:normalViewPr>
  <p:slideViewPr>
    <p:cSldViewPr snapToGrid="0">
      <p:cViewPr varScale="1">
        <p:scale>
          <a:sx n="113" d="100"/>
          <a:sy n="113" d="100"/>
        </p:scale>
        <p:origin x="768" y="62"/>
      </p:cViewPr>
      <p:guideLst>
        <p:guide orient="horz" pos="1620"/>
        <p:guide pos="2880"/>
      </p:guideLst>
    </p:cSldViewPr>
  </p:slideViewPr>
  <p:outlineViewPr>
    <p:cViewPr>
      <p:scale>
        <a:sx n="33" d="100"/>
        <a:sy n="33" d="100"/>
      </p:scale>
      <p:origin x="0" y="-8106"/>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93" d="100"/>
          <a:sy n="93" d="100"/>
        </p:scale>
        <p:origin x="364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8/26/2024</a:t>
            </a:fld>
            <a:endParaRPr lang="en-US"/>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a:p>
        </p:txBody>
      </p:sp>
    </p:spTree>
    <p:extLst>
      <p:ext uri="{BB962C8B-B14F-4D97-AF65-F5344CB8AC3E}">
        <p14:creationId xmlns:p14="http://schemas.microsoft.com/office/powerpoint/2010/main" val="1788293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678CB99-EF41-4CEB-AAAB-E779DA9DC9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6EFF1D0-71B4-4F4E-9A7D-59E44EC3B0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97284" name="Slide Number Placeholder 3">
            <a:extLst>
              <a:ext uri="{FF2B5EF4-FFF2-40B4-BE49-F238E27FC236}">
                <a16:creationId xmlns:a16="http://schemas.microsoft.com/office/drawing/2014/main" id="{B63586B8-A067-47A7-9E39-46B59EE3A9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1550">
              <a:defRPr>
                <a:solidFill>
                  <a:schemeClr val="tx1"/>
                </a:solidFill>
                <a:latin typeface="Open Sans" pitchFamily="34" charset="0"/>
              </a:defRPr>
            </a:lvl1pPr>
            <a:lvl2pPr marL="763233" indent="-293551" defTabSz="991550">
              <a:defRPr>
                <a:solidFill>
                  <a:schemeClr val="tx1"/>
                </a:solidFill>
                <a:latin typeface="Open Sans" pitchFamily="34" charset="0"/>
              </a:defRPr>
            </a:lvl2pPr>
            <a:lvl3pPr marL="1174204" indent="-234841" defTabSz="991550">
              <a:defRPr>
                <a:solidFill>
                  <a:schemeClr val="tx1"/>
                </a:solidFill>
                <a:latin typeface="Open Sans" pitchFamily="34" charset="0"/>
              </a:defRPr>
            </a:lvl3pPr>
            <a:lvl4pPr marL="1643885" indent="-234841" defTabSz="991550">
              <a:defRPr>
                <a:solidFill>
                  <a:schemeClr val="tx1"/>
                </a:solidFill>
                <a:latin typeface="Open Sans" pitchFamily="34" charset="0"/>
              </a:defRPr>
            </a:lvl4pPr>
            <a:lvl5pPr marL="2113567" indent="-234841" defTabSz="991550">
              <a:defRPr>
                <a:solidFill>
                  <a:schemeClr val="tx1"/>
                </a:solidFill>
                <a:latin typeface="Open Sans" pitchFamily="34" charset="0"/>
              </a:defRPr>
            </a:lvl5pPr>
            <a:lvl6pPr marL="2583249" indent="-234841" defTabSz="991550" eaLnBrk="0" fontAlgn="base" hangingPunct="0">
              <a:spcBef>
                <a:spcPct val="0"/>
              </a:spcBef>
              <a:spcAft>
                <a:spcPct val="0"/>
              </a:spcAft>
              <a:defRPr>
                <a:solidFill>
                  <a:schemeClr val="tx1"/>
                </a:solidFill>
                <a:latin typeface="Open Sans" pitchFamily="34" charset="0"/>
              </a:defRPr>
            </a:lvl6pPr>
            <a:lvl7pPr marL="3052930" indent="-234841" defTabSz="991550" eaLnBrk="0" fontAlgn="base" hangingPunct="0">
              <a:spcBef>
                <a:spcPct val="0"/>
              </a:spcBef>
              <a:spcAft>
                <a:spcPct val="0"/>
              </a:spcAft>
              <a:defRPr>
                <a:solidFill>
                  <a:schemeClr val="tx1"/>
                </a:solidFill>
                <a:latin typeface="Open Sans" pitchFamily="34" charset="0"/>
              </a:defRPr>
            </a:lvl7pPr>
            <a:lvl8pPr marL="3522612" indent="-234841" defTabSz="991550" eaLnBrk="0" fontAlgn="base" hangingPunct="0">
              <a:spcBef>
                <a:spcPct val="0"/>
              </a:spcBef>
              <a:spcAft>
                <a:spcPct val="0"/>
              </a:spcAft>
              <a:defRPr>
                <a:solidFill>
                  <a:schemeClr val="tx1"/>
                </a:solidFill>
                <a:latin typeface="Open Sans" pitchFamily="34" charset="0"/>
              </a:defRPr>
            </a:lvl8pPr>
            <a:lvl9pPr marL="3992293" indent="-234841" defTabSz="991550" eaLnBrk="0" fontAlgn="base" hangingPunct="0">
              <a:spcBef>
                <a:spcPct val="0"/>
              </a:spcBef>
              <a:spcAft>
                <a:spcPct val="0"/>
              </a:spcAft>
              <a:defRPr>
                <a:solidFill>
                  <a:schemeClr val="tx1"/>
                </a:solidFill>
                <a:latin typeface="Open Sans" pitchFamily="34" charset="0"/>
              </a:defRPr>
            </a:lvl9pPr>
          </a:lstStyle>
          <a:p>
            <a:fld id="{CEF42ED9-AF7A-496E-886F-A47873217DD7}" type="slidenum">
              <a:rPr lang="en-US" altLang="en-US">
                <a:solidFill>
                  <a:srgbClr val="000000"/>
                </a:solidFill>
                <a:latin typeface="Calibri" panose="020F0502020204030204" pitchFamily="34" charset="0"/>
              </a:rPr>
              <a:p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171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24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236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0296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5205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05000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524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10</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297437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8/26/2024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8/26/2024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2887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8/26/2024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316521947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8/26/2024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1262324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8/26/2024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98206456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8/26/2024</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8/26/2024</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4049962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8/26/2024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5318021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8/26/2024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08966486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8/26/2024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92857841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8366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6630604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8/26/2024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5393780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8/26/2024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8/26/2024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8/26/2024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8/26/2024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899744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8/26/2024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70670772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680781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Tree>
    <p:extLst>
      <p:ext uri="{BB962C8B-B14F-4D97-AF65-F5344CB8AC3E}">
        <p14:creationId xmlns:p14="http://schemas.microsoft.com/office/powerpoint/2010/main" val="214534021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0932272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6139893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3497106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8/26/2024</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8/26/2024</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15257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8/26/2024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07714534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24932803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508093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7188360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8/26/2024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8/26/2024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8/26/2024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8/26/2024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8/26/2024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8/26/2024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3.xml"/><Relationship Id="rId21" Type="http://schemas.openxmlformats.org/officeDocument/2006/relationships/slideLayout" Target="../slideLayouts/slideLayout208.xml"/><Relationship Id="rId42" Type="http://schemas.openxmlformats.org/officeDocument/2006/relationships/slideLayout" Target="../slideLayouts/slideLayout229.xml"/><Relationship Id="rId47" Type="http://schemas.openxmlformats.org/officeDocument/2006/relationships/slideLayout" Target="../slideLayouts/slideLayout234.xml"/><Relationship Id="rId63" Type="http://schemas.openxmlformats.org/officeDocument/2006/relationships/slideLayout" Target="../slideLayouts/slideLayout250.xml"/><Relationship Id="rId68" Type="http://schemas.openxmlformats.org/officeDocument/2006/relationships/slideLayout" Target="../slideLayouts/slideLayout255.xml"/><Relationship Id="rId84" Type="http://schemas.openxmlformats.org/officeDocument/2006/relationships/slideLayout" Target="../slideLayouts/slideLayout271.xml"/><Relationship Id="rId89" Type="http://schemas.openxmlformats.org/officeDocument/2006/relationships/slideLayout" Target="../slideLayouts/slideLayout276.xml"/><Relationship Id="rId16" Type="http://schemas.openxmlformats.org/officeDocument/2006/relationships/slideLayout" Target="../slideLayouts/slideLayout203.xml"/><Relationship Id="rId11" Type="http://schemas.openxmlformats.org/officeDocument/2006/relationships/slideLayout" Target="../slideLayouts/slideLayout198.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3" Type="http://schemas.openxmlformats.org/officeDocument/2006/relationships/slideLayout" Target="../slideLayouts/slideLayout240.xml"/><Relationship Id="rId58" Type="http://schemas.openxmlformats.org/officeDocument/2006/relationships/slideLayout" Target="../slideLayouts/slideLayout245.xml"/><Relationship Id="rId74" Type="http://schemas.openxmlformats.org/officeDocument/2006/relationships/slideLayout" Target="../slideLayouts/slideLayout261.xml"/><Relationship Id="rId79" Type="http://schemas.openxmlformats.org/officeDocument/2006/relationships/slideLayout" Target="../slideLayouts/slideLayout266.xml"/><Relationship Id="rId5" Type="http://schemas.openxmlformats.org/officeDocument/2006/relationships/slideLayout" Target="../slideLayouts/slideLayout192.xml"/><Relationship Id="rId90" Type="http://schemas.openxmlformats.org/officeDocument/2006/relationships/slideLayout" Target="../slideLayouts/slideLayout277.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43" Type="http://schemas.openxmlformats.org/officeDocument/2006/relationships/slideLayout" Target="../slideLayouts/slideLayout230.xml"/><Relationship Id="rId48" Type="http://schemas.openxmlformats.org/officeDocument/2006/relationships/slideLayout" Target="../slideLayouts/slideLayout235.xml"/><Relationship Id="rId64" Type="http://schemas.openxmlformats.org/officeDocument/2006/relationships/slideLayout" Target="../slideLayouts/slideLayout251.xml"/><Relationship Id="rId69" Type="http://schemas.openxmlformats.org/officeDocument/2006/relationships/slideLayout" Target="../slideLayouts/slideLayout256.xml"/><Relationship Id="rId8" Type="http://schemas.openxmlformats.org/officeDocument/2006/relationships/slideLayout" Target="../slideLayouts/slideLayout195.xml"/><Relationship Id="rId51" Type="http://schemas.openxmlformats.org/officeDocument/2006/relationships/slideLayout" Target="../slideLayouts/slideLayout238.xml"/><Relationship Id="rId72" Type="http://schemas.openxmlformats.org/officeDocument/2006/relationships/slideLayout" Target="../slideLayouts/slideLayout259.xml"/><Relationship Id="rId80" Type="http://schemas.openxmlformats.org/officeDocument/2006/relationships/slideLayout" Target="../slideLayouts/slideLayout267.xml"/><Relationship Id="rId85" Type="http://schemas.openxmlformats.org/officeDocument/2006/relationships/slideLayout" Target="../slideLayouts/slideLayout272.xml"/><Relationship Id="rId93" Type="http://schemas.openxmlformats.org/officeDocument/2006/relationships/theme" Target="../theme/theme10.xml"/><Relationship Id="rId3" Type="http://schemas.openxmlformats.org/officeDocument/2006/relationships/slideLayout" Target="../slideLayouts/slideLayout190.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slideLayout" Target="../slideLayouts/slideLayout225.xml"/><Relationship Id="rId46" Type="http://schemas.openxmlformats.org/officeDocument/2006/relationships/slideLayout" Target="../slideLayouts/slideLayout233.xml"/><Relationship Id="rId59" Type="http://schemas.openxmlformats.org/officeDocument/2006/relationships/slideLayout" Target="../slideLayouts/slideLayout246.xml"/><Relationship Id="rId67" Type="http://schemas.openxmlformats.org/officeDocument/2006/relationships/slideLayout" Target="../slideLayouts/slideLayout254.xml"/><Relationship Id="rId20" Type="http://schemas.openxmlformats.org/officeDocument/2006/relationships/slideLayout" Target="../slideLayouts/slideLayout207.xml"/><Relationship Id="rId41" Type="http://schemas.openxmlformats.org/officeDocument/2006/relationships/slideLayout" Target="../slideLayouts/slideLayout228.xml"/><Relationship Id="rId54" Type="http://schemas.openxmlformats.org/officeDocument/2006/relationships/slideLayout" Target="../slideLayouts/slideLayout241.xml"/><Relationship Id="rId62" Type="http://schemas.openxmlformats.org/officeDocument/2006/relationships/slideLayout" Target="../slideLayouts/slideLayout249.xml"/><Relationship Id="rId70" Type="http://schemas.openxmlformats.org/officeDocument/2006/relationships/slideLayout" Target="../slideLayouts/slideLayout257.xml"/><Relationship Id="rId75" Type="http://schemas.openxmlformats.org/officeDocument/2006/relationships/slideLayout" Target="../slideLayouts/slideLayout262.xml"/><Relationship Id="rId83" Type="http://schemas.openxmlformats.org/officeDocument/2006/relationships/slideLayout" Target="../slideLayouts/slideLayout270.xml"/><Relationship Id="rId88" Type="http://schemas.openxmlformats.org/officeDocument/2006/relationships/slideLayout" Target="../slideLayouts/slideLayout275.xml"/><Relationship Id="rId91" Type="http://schemas.openxmlformats.org/officeDocument/2006/relationships/slideLayout" Target="../slideLayouts/slideLayout278.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49" Type="http://schemas.openxmlformats.org/officeDocument/2006/relationships/slideLayout" Target="../slideLayouts/slideLayout236.xml"/><Relationship Id="rId57" Type="http://schemas.openxmlformats.org/officeDocument/2006/relationships/slideLayout" Target="../slideLayouts/slideLayout244.xml"/><Relationship Id="rId10" Type="http://schemas.openxmlformats.org/officeDocument/2006/relationships/slideLayout" Target="../slideLayouts/slideLayout197.xml"/><Relationship Id="rId31" Type="http://schemas.openxmlformats.org/officeDocument/2006/relationships/slideLayout" Target="../slideLayouts/slideLayout218.xml"/><Relationship Id="rId44" Type="http://schemas.openxmlformats.org/officeDocument/2006/relationships/slideLayout" Target="../slideLayouts/slideLayout231.xml"/><Relationship Id="rId52" Type="http://schemas.openxmlformats.org/officeDocument/2006/relationships/slideLayout" Target="../slideLayouts/slideLayout239.xml"/><Relationship Id="rId60" Type="http://schemas.openxmlformats.org/officeDocument/2006/relationships/slideLayout" Target="../slideLayouts/slideLayout247.xml"/><Relationship Id="rId65" Type="http://schemas.openxmlformats.org/officeDocument/2006/relationships/slideLayout" Target="../slideLayouts/slideLayout252.xml"/><Relationship Id="rId73" Type="http://schemas.openxmlformats.org/officeDocument/2006/relationships/slideLayout" Target="../slideLayouts/slideLayout260.xml"/><Relationship Id="rId78" Type="http://schemas.openxmlformats.org/officeDocument/2006/relationships/slideLayout" Target="../slideLayouts/slideLayout265.xml"/><Relationship Id="rId81" Type="http://schemas.openxmlformats.org/officeDocument/2006/relationships/slideLayout" Target="../slideLayouts/slideLayout268.xml"/><Relationship Id="rId86" Type="http://schemas.openxmlformats.org/officeDocument/2006/relationships/slideLayout" Target="../slideLayouts/slideLayout273.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39" Type="http://schemas.openxmlformats.org/officeDocument/2006/relationships/slideLayout" Target="../slideLayouts/slideLayout226.xml"/><Relationship Id="rId34" Type="http://schemas.openxmlformats.org/officeDocument/2006/relationships/slideLayout" Target="../slideLayouts/slideLayout221.xml"/><Relationship Id="rId50" Type="http://schemas.openxmlformats.org/officeDocument/2006/relationships/slideLayout" Target="../slideLayouts/slideLayout237.xml"/><Relationship Id="rId55" Type="http://schemas.openxmlformats.org/officeDocument/2006/relationships/slideLayout" Target="../slideLayouts/slideLayout242.xml"/><Relationship Id="rId76" Type="http://schemas.openxmlformats.org/officeDocument/2006/relationships/slideLayout" Target="../slideLayouts/slideLayout263.xml"/><Relationship Id="rId7" Type="http://schemas.openxmlformats.org/officeDocument/2006/relationships/slideLayout" Target="../slideLayouts/slideLayout194.xml"/><Relationship Id="rId71" Type="http://schemas.openxmlformats.org/officeDocument/2006/relationships/slideLayout" Target="../slideLayouts/slideLayout258.xml"/><Relationship Id="rId92" Type="http://schemas.openxmlformats.org/officeDocument/2006/relationships/slideLayout" Target="../slideLayouts/slideLayout279.xml"/><Relationship Id="rId2" Type="http://schemas.openxmlformats.org/officeDocument/2006/relationships/slideLayout" Target="../slideLayouts/slideLayout189.xml"/><Relationship Id="rId29" Type="http://schemas.openxmlformats.org/officeDocument/2006/relationships/slideLayout" Target="../slideLayouts/slideLayout216.xml"/><Relationship Id="rId24" Type="http://schemas.openxmlformats.org/officeDocument/2006/relationships/slideLayout" Target="../slideLayouts/slideLayout211.xml"/><Relationship Id="rId40" Type="http://schemas.openxmlformats.org/officeDocument/2006/relationships/slideLayout" Target="../slideLayouts/slideLayout227.xml"/><Relationship Id="rId45" Type="http://schemas.openxmlformats.org/officeDocument/2006/relationships/slideLayout" Target="../slideLayouts/slideLayout232.xml"/><Relationship Id="rId66" Type="http://schemas.openxmlformats.org/officeDocument/2006/relationships/slideLayout" Target="../slideLayouts/slideLayout253.xml"/><Relationship Id="rId87" Type="http://schemas.openxmlformats.org/officeDocument/2006/relationships/slideLayout" Target="../slideLayouts/slideLayout274.xml"/><Relationship Id="rId61" Type="http://schemas.openxmlformats.org/officeDocument/2006/relationships/slideLayout" Target="../slideLayouts/slideLayout248.xml"/><Relationship Id="rId82" Type="http://schemas.openxmlformats.org/officeDocument/2006/relationships/slideLayout" Target="../slideLayouts/slideLayout269.xml"/><Relationship Id="rId19" Type="http://schemas.openxmlformats.org/officeDocument/2006/relationships/slideLayout" Target="../slideLayouts/slideLayout206.xml"/><Relationship Id="rId14" Type="http://schemas.openxmlformats.org/officeDocument/2006/relationships/slideLayout" Target="../slideLayouts/slideLayout201.xml"/><Relationship Id="rId30" Type="http://schemas.openxmlformats.org/officeDocument/2006/relationships/slideLayout" Target="../slideLayouts/slideLayout217.xml"/><Relationship Id="rId35" Type="http://schemas.openxmlformats.org/officeDocument/2006/relationships/slideLayout" Target="../slideLayouts/slideLayout222.xml"/><Relationship Id="rId56" Type="http://schemas.openxmlformats.org/officeDocument/2006/relationships/slideLayout" Target="../slideLayouts/slideLayout243.xml"/><Relationship Id="rId77" Type="http://schemas.openxmlformats.org/officeDocument/2006/relationships/slideLayout" Target="../slideLayouts/slideLayout2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5" Type="http://schemas.openxmlformats.org/officeDocument/2006/relationships/slideLayout" Target="../slideLayouts/slideLayout284.xml"/><Relationship Id="rId4" Type="http://schemas.openxmlformats.org/officeDocument/2006/relationships/slideLayout" Target="../slideLayouts/slideLayout283.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2.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5" Type="http://schemas.openxmlformats.org/officeDocument/2006/relationships/slideLayout" Target="../slideLayouts/slideLayout304.xml"/><Relationship Id="rId10"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10" Type="http://schemas.openxmlformats.org/officeDocument/2006/relationships/image" Target="../media/image6.jpeg"/><Relationship Id="rId4" Type="http://schemas.openxmlformats.org/officeDocument/2006/relationships/slideLayout" Target="../slideLayouts/slideLayout312.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4.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5" Type="http://schemas.openxmlformats.org/officeDocument/2006/relationships/slideLayout" Target="../slideLayouts/slideLayout321.xml"/><Relationship Id="rId10" Type="http://schemas.openxmlformats.org/officeDocument/2006/relationships/image" Target="../media/image7.jpeg"/><Relationship Id="rId4" Type="http://schemas.openxmlformats.org/officeDocument/2006/relationships/slideLayout" Target="../slideLayouts/slideLayout320.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5" Type="http://schemas.openxmlformats.org/officeDocument/2006/relationships/slideLayout" Target="../slideLayouts/slideLayout329.xml"/><Relationship Id="rId4"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112" Type="http://schemas.openxmlformats.org/officeDocument/2006/relationships/slideLayout" Target="../slideLayouts/slideLayout135.xml"/><Relationship Id="rId16" Type="http://schemas.openxmlformats.org/officeDocument/2006/relationships/slideLayout" Target="../slideLayouts/slideLayout39.xml"/><Relationship Id="rId107" Type="http://schemas.openxmlformats.org/officeDocument/2006/relationships/slideLayout" Target="../slideLayouts/slideLayout130.xml"/><Relationship Id="rId11" Type="http://schemas.openxmlformats.org/officeDocument/2006/relationships/slideLayout" Target="../slideLayouts/slideLayout34.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102" Type="http://schemas.openxmlformats.org/officeDocument/2006/relationships/slideLayout" Target="../slideLayouts/slideLayout125.xml"/><Relationship Id="rId5" Type="http://schemas.openxmlformats.org/officeDocument/2006/relationships/slideLayout" Target="../slideLayouts/slideLayout28.xml"/><Relationship Id="rId90" Type="http://schemas.openxmlformats.org/officeDocument/2006/relationships/slideLayout" Target="../slideLayouts/slideLayout113.xml"/><Relationship Id="rId95" Type="http://schemas.openxmlformats.org/officeDocument/2006/relationships/slideLayout" Target="../slideLayouts/slideLayout118.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113" Type="http://schemas.openxmlformats.org/officeDocument/2006/relationships/theme" Target="../theme/theme3.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59" Type="http://schemas.openxmlformats.org/officeDocument/2006/relationships/slideLayout" Target="../slideLayouts/slideLayout82.xml"/><Relationship Id="rId103" Type="http://schemas.openxmlformats.org/officeDocument/2006/relationships/slideLayout" Target="../slideLayouts/slideLayout126.xml"/><Relationship Id="rId108" Type="http://schemas.openxmlformats.org/officeDocument/2006/relationships/slideLayout" Target="../slideLayouts/slideLayout131.xml"/><Relationship Id="rId54" Type="http://schemas.openxmlformats.org/officeDocument/2006/relationships/slideLayout" Target="../slideLayouts/slideLayout77.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91" Type="http://schemas.openxmlformats.org/officeDocument/2006/relationships/slideLayout" Target="../slideLayouts/slideLayout114.xml"/><Relationship Id="rId96" Type="http://schemas.openxmlformats.org/officeDocument/2006/relationships/slideLayout" Target="../slideLayouts/slideLayout11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6" Type="http://schemas.openxmlformats.org/officeDocument/2006/relationships/slideLayout" Target="../slideLayouts/slideLayout129.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94" Type="http://schemas.openxmlformats.org/officeDocument/2006/relationships/slideLayout" Target="../slideLayouts/slideLayout117.xml"/><Relationship Id="rId99" Type="http://schemas.openxmlformats.org/officeDocument/2006/relationships/slideLayout" Target="../slideLayouts/slideLayout122.xml"/><Relationship Id="rId101" Type="http://schemas.openxmlformats.org/officeDocument/2006/relationships/slideLayout" Target="../slideLayouts/slideLayout12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 Id="rId109" Type="http://schemas.openxmlformats.org/officeDocument/2006/relationships/slideLayout" Target="../slideLayouts/slideLayout132.xml"/><Relationship Id="rId34" Type="http://schemas.openxmlformats.org/officeDocument/2006/relationships/slideLayout" Target="../slideLayouts/slideLayout57.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76" Type="http://schemas.openxmlformats.org/officeDocument/2006/relationships/slideLayout" Target="../slideLayouts/slideLayout99.xml"/><Relationship Id="rId97" Type="http://schemas.openxmlformats.org/officeDocument/2006/relationships/slideLayout" Target="../slideLayouts/slideLayout120.xml"/><Relationship Id="rId104" Type="http://schemas.openxmlformats.org/officeDocument/2006/relationships/slideLayout" Target="../slideLayouts/slideLayout127.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92" Type="http://schemas.openxmlformats.org/officeDocument/2006/relationships/slideLayout" Target="../slideLayouts/slideLayout115.xml"/><Relationship Id="rId2" Type="http://schemas.openxmlformats.org/officeDocument/2006/relationships/slideLayout" Target="../slideLayouts/slideLayout25.xml"/><Relationship Id="rId29" Type="http://schemas.openxmlformats.org/officeDocument/2006/relationships/slideLayout" Target="../slideLayouts/slideLayout52.xml"/><Relationship Id="rId24" Type="http://schemas.openxmlformats.org/officeDocument/2006/relationships/slideLayout" Target="../slideLayouts/slideLayout47.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66" Type="http://schemas.openxmlformats.org/officeDocument/2006/relationships/slideLayout" Target="../slideLayouts/slideLayout89.xml"/><Relationship Id="rId87" Type="http://schemas.openxmlformats.org/officeDocument/2006/relationships/slideLayout" Target="../slideLayouts/slideLayout110.xml"/><Relationship Id="rId110" Type="http://schemas.openxmlformats.org/officeDocument/2006/relationships/slideLayout" Target="../slideLayouts/slideLayout133.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56" Type="http://schemas.openxmlformats.org/officeDocument/2006/relationships/slideLayout" Target="../slideLayouts/slideLayout79.xml"/><Relationship Id="rId77" Type="http://schemas.openxmlformats.org/officeDocument/2006/relationships/slideLayout" Target="../slideLayouts/slideLayout100.xml"/><Relationship Id="rId100" Type="http://schemas.openxmlformats.org/officeDocument/2006/relationships/slideLayout" Target="../slideLayouts/slideLayout123.xml"/><Relationship Id="rId105" Type="http://schemas.openxmlformats.org/officeDocument/2006/relationships/slideLayout" Target="../slideLayouts/slideLayout128.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93" Type="http://schemas.openxmlformats.org/officeDocument/2006/relationships/slideLayout" Target="../slideLayouts/slideLayout116.xml"/><Relationship Id="rId98" Type="http://schemas.openxmlformats.org/officeDocument/2006/relationships/slideLayout" Target="../slideLayouts/slideLayout121.xml"/><Relationship Id="rId3" Type="http://schemas.openxmlformats.org/officeDocument/2006/relationships/slideLayout" Target="../slideLayouts/slideLayout26.xml"/><Relationship Id="rId25" Type="http://schemas.openxmlformats.org/officeDocument/2006/relationships/slideLayout" Target="../slideLayouts/slideLayout48.xml"/><Relationship Id="rId46" Type="http://schemas.openxmlformats.org/officeDocument/2006/relationships/slideLayout" Target="../slideLayouts/slideLayout69.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62" Type="http://schemas.openxmlformats.org/officeDocument/2006/relationships/slideLayout" Target="../slideLayouts/slideLayout85.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111"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5.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10" Type="http://schemas.openxmlformats.org/officeDocument/2006/relationships/theme" Target="../theme/theme6.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image" Target="../media/image6.jpeg"/><Relationship Id="rId4" Type="http://schemas.openxmlformats.org/officeDocument/2006/relationships/slideLayout" Target="../slideLayouts/slideLayout16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7.jpeg"/><Relationship Id="rId4" Type="http://schemas.openxmlformats.org/officeDocument/2006/relationships/slideLayout" Target="../slideLayouts/slideLayout17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8/26/2024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38" r:id="rId11"/>
    <p:sldLayoutId id="214748524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8/26/2024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08754" y="1434788"/>
            <a:ext cx="8312085" cy="769441"/>
          </a:xfrm>
          <a:prstGeom prst="rect">
            <a:avLst/>
          </a:prstGeom>
          <a:noFill/>
        </p:spPr>
        <p:txBody>
          <a:bodyPr wrap="square" rtlCol="0">
            <a:spAutoFit/>
          </a:bodyPr>
          <a:lstStyle/>
          <a:p>
            <a:r>
              <a:rPr lang="en-US" sz="4400" dirty="0">
                <a:latin typeface="Aptos" panose="020B0004020202020204" pitchFamily="34" charset="0"/>
              </a:rPr>
              <a:t>CARES Implementation Phase</a:t>
            </a:r>
            <a:endParaRPr lang="en-US" sz="4400" dirty="0">
              <a:latin typeface="Aptos" panose="020B0004020202020204" pitchFamily="34" charset="0"/>
              <a:cs typeface="Franklin Gothic Medium"/>
            </a:endParaRPr>
          </a:p>
        </p:txBody>
      </p:sp>
      <p:sp>
        <p:nvSpPr>
          <p:cNvPr id="17" name="TextBox 16"/>
          <p:cNvSpPr txBox="1"/>
          <p:nvPr/>
        </p:nvSpPr>
        <p:spPr>
          <a:xfrm>
            <a:off x="908754" y="2705817"/>
            <a:ext cx="7895003" cy="861774"/>
          </a:xfrm>
          <a:prstGeom prst="rect">
            <a:avLst/>
          </a:prstGeom>
          <a:noFill/>
        </p:spPr>
        <p:txBody>
          <a:bodyPr wrap="square" rtlCol="0">
            <a:spAutoFit/>
          </a:bodyPr>
          <a:lstStyle/>
          <a:p>
            <a:r>
              <a:rPr lang="en-US" sz="3200" dirty="0">
                <a:latin typeface="Aptos" panose="020B0004020202020204" pitchFamily="34" charset="0"/>
                <a:cs typeface="Franklin Gothic Book"/>
              </a:rPr>
              <a:t>Rollout #4 PTAX Bi-Weekly 				</a:t>
            </a:r>
          </a:p>
          <a:p>
            <a:r>
              <a:rPr lang="en-US" i="1" dirty="0">
                <a:latin typeface="Aptos" panose="020B0004020202020204" pitchFamily="34" charset="0"/>
                <a:cs typeface="Franklin Gothic Book"/>
              </a:rPr>
              <a:t>August 28, 2024</a:t>
            </a: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394575" y="346646"/>
            <a:ext cx="1289049" cy="609528"/>
          </a:xfrm>
          <a:prstGeom prst="rect">
            <a:avLst/>
          </a:prstGeom>
        </p:spPr>
      </p:pic>
    </p:spTree>
    <p:extLst>
      <p:ext uri="{BB962C8B-B14F-4D97-AF65-F5344CB8AC3E}">
        <p14:creationId xmlns:p14="http://schemas.microsoft.com/office/powerpoint/2010/main" val="13793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a:srcRect l="36563" t="29155" r="36296" b="26049"/>
          <a:stretch/>
        </p:blipFill>
        <p:spPr>
          <a:xfrm>
            <a:off x="3239911" y="89100"/>
            <a:ext cx="5350933" cy="4965300"/>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904875"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latin typeface="Aptos" panose="020B0004020202020204" pitchFamily="34" charset="0"/>
            </a:endParaRPr>
          </a:p>
          <a:p>
            <a:pPr>
              <a:defRPr/>
            </a:pPr>
            <a:r>
              <a:rPr lang="en-US" dirty="0">
                <a:latin typeface="Aptos" panose="020B0004020202020204" pitchFamily="34" charset="0"/>
              </a:rPr>
              <a:t>Thank You!</a:t>
            </a:r>
          </a:p>
        </p:txBody>
      </p:sp>
    </p:spTree>
    <p:extLst>
      <p:ext uri="{BB962C8B-B14F-4D97-AF65-F5344CB8AC3E}">
        <p14:creationId xmlns:p14="http://schemas.microsoft.com/office/powerpoint/2010/main" val="419208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8236-79F9-4C79-91F1-4261FCF6E520}"/>
              </a:ext>
            </a:extLst>
          </p:cNvPr>
          <p:cNvSpPr>
            <a:spLocks noGrp="1"/>
          </p:cNvSpPr>
          <p:nvPr>
            <p:ph type="title"/>
          </p:nvPr>
        </p:nvSpPr>
        <p:spPr>
          <a:xfrm>
            <a:off x="903941" y="415951"/>
            <a:ext cx="7782859" cy="857250"/>
          </a:xfrm>
          <a:noFill/>
        </p:spPr>
        <p:txBody>
          <a:bodyPr>
            <a:normAutofit/>
          </a:bodyPr>
          <a:lstStyle/>
          <a:p>
            <a:pPr algn="l" eaLnBrk="1" fontAlgn="auto" hangingPunct="1">
              <a:spcAft>
                <a:spcPts val="0"/>
              </a:spcAft>
              <a:defRPr/>
            </a:pPr>
            <a:r>
              <a:rPr lang="en-US" dirty="0">
                <a:latin typeface="Aptos" panose="020B0004020202020204" pitchFamily="34" charset="0"/>
              </a:rPr>
              <a:t>Agenda</a:t>
            </a:r>
          </a:p>
        </p:txBody>
      </p:sp>
      <p:sp>
        <p:nvSpPr>
          <p:cNvPr id="4" name="Content Placeholder 3">
            <a:extLst>
              <a:ext uri="{FF2B5EF4-FFF2-40B4-BE49-F238E27FC236}">
                <a16:creationId xmlns:a16="http://schemas.microsoft.com/office/drawing/2014/main" id="{5333815E-AF94-430F-9B5B-422BA9401025}"/>
              </a:ext>
            </a:extLst>
          </p:cNvPr>
          <p:cNvSpPr>
            <a:spLocks noGrp="1"/>
          </p:cNvSpPr>
          <p:nvPr>
            <p:ph idx="1"/>
          </p:nvPr>
        </p:nvSpPr>
        <p:spPr>
          <a:xfrm>
            <a:off x="903941" y="1464309"/>
            <a:ext cx="7782859" cy="3394472"/>
          </a:xfrm>
        </p:spPr>
        <p:txBody>
          <a:bodyPr>
            <a:normAutofit fontScale="92500" lnSpcReduction="20000"/>
          </a:bodyPr>
          <a:lstStyle/>
          <a:p>
            <a:r>
              <a:rPr lang="en-US" dirty="0">
                <a:latin typeface="Aptos" panose="020B0004020202020204" pitchFamily="34" charset="0"/>
              </a:rPr>
              <a:t>Schedule Review</a:t>
            </a:r>
          </a:p>
          <a:p>
            <a:r>
              <a:rPr lang="en-US" dirty="0">
                <a:latin typeface="Aptos" panose="020B0004020202020204" pitchFamily="34" charset="0"/>
              </a:rPr>
              <a:t>Workflows Progress</a:t>
            </a:r>
          </a:p>
          <a:p>
            <a:r>
              <a:rPr lang="en-US" dirty="0">
                <a:latin typeface="Aptos" panose="020B0004020202020204" pitchFamily="34" charset="0"/>
              </a:rPr>
              <a:t>Upcoming Engagement</a:t>
            </a:r>
          </a:p>
          <a:p>
            <a:r>
              <a:rPr lang="en-US" dirty="0">
                <a:latin typeface="Aptos" panose="020B0004020202020204" pitchFamily="34" charset="0"/>
              </a:rPr>
              <a:t>Pain Points/Concerns Discussion</a:t>
            </a:r>
          </a:p>
          <a:p>
            <a:r>
              <a:rPr lang="en-US" dirty="0">
                <a:latin typeface="Aptos" panose="020B0004020202020204" pitchFamily="34" charset="0"/>
              </a:rPr>
              <a:t>Resources Check-in / Design Session Feedback</a:t>
            </a:r>
          </a:p>
          <a:p>
            <a:r>
              <a:rPr lang="en-US" dirty="0">
                <a:latin typeface="Aptos" panose="020B0004020202020204" pitchFamily="34" charset="0"/>
              </a:rPr>
              <a:t>Comments/Questions</a:t>
            </a:r>
          </a:p>
        </p:txBody>
      </p:sp>
      <p:sp>
        <p:nvSpPr>
          <p:cNvPr id="7" name="Text Placeholder 3">
            <a:extLst>
              <a:ext uri="{FF2B5EF4-FFF2-40B4-BE49-F238E27FC236}">
                <a16:creationId xmlns:a16="http://schemas.microsoft.com/office/drawing/2014/main" id="{CF15631B-5536-452F-9393-C3F18B4FA969}"/>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 name="Picture 5">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0994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20125" y="44139"/>
            <a:ext cx="7782859" cy="857250"/>
          </a:xfrm>
        </p:spPr>
        <p:txBody>
          <a:bodyPr/>
          <a:lstStyle/>
          <a:p>
            <a:r>
              <a:rPr lang="en-US" dirty="0">
                <a:latin typeface="Aptos" panose="020B0004020202020204" pitchFamily="34" charset="0"/>
              </a:rPr>
              <a:t>Schedule Review</a:t>
            </a:r>
          </a:p>
        </p:txBody>
      </p:sp>
      <p:pic>
        <p:nvPicPr>
          <p:cNvPr id="5" name="Picture 4">
            <a:extLst>
              <a:ext uri="{FF2B5EF4-FFF2-40B4-BE49-F238E27FC236}">
                <a16:creationId xmlns:a16="http://schemas.microsoft.com/office/drawing/2014/main" id="{E4E52DB5-01BA-4AF8-17DB-2A5037DC96BD}"/>
              </a:ext>
            </a:extLst>
          </p:cNvPr>
          <p:cNvPicPr>
            <a:picLocks noChangeAspect="1"/>
          </p:cNvPicPr>
          <p:nvPr/>
        </p:nvPicPr>
        <p:blipFill>
          <a:blip r:embed="rId3"/>
          <a:stretch>
            <a:fillRect/>
          </a:stretch>
        </p:blipFill>
        <p:spPr>
          <a:xfrm>
            <a:off x="903941" y="858775"/>
            <a:ext cx="8142904" cy="4198611"/>
          </a:xfrm>
          <a:prstGeom prst="rect">
            <a:avLst/>
          </a:prstGeom>
        </p:spPr>
      </p:pic>
      <p:sp>
        <p:nvSpPr>
          <p:cNvPr id="6" name="Rectangle 5">
            <a:extLst>
              <a:ext uri="{FF2B5EF4-FFF2-40B4-BE49-F238E27FC236}">
                <a16:creationId xmlns:a16="http://schemas.microsoft.com/office/drawing/2014/main" id="{8397FC6B-CADB-4D7A-AABE-64A589F5F6DC}"/>
              </a:ext>
            </a:extLst>
          </p:cNvPr>
          <p:cNvSpPr/>
          <p:nvPr/>
        </p:nvSpPr>
        <p:spPr>
          <a:xfrm>
            <a:off x="903941" y="1132885"/>
            <a:ext cx="1361829" cy="3835625"/>
          </a:xfrm>
          <a:prstGeom prst="rect">
            <a:avLst/>
          </a:prstGeom>
          <a:solidFill>
            <a:schemeClr val="bg1">
              <a:lumMod val="85000"/>
              <a:alpha val="6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55AE494-F160-DFC4-A6E7-8D480939865C}"/>
              </a:ext>
            </a:extLst>
          </p:cNvPr>
          <p:cNvCxnSpPr/>
          <p:nvPr/>
        </p:nvCxnSpPr>
        <p:spPr>
          <a:xfrm flipV="1">
            <a:off x="2265770" y="1132885"/>
            <a:ext cx="0" cy="382753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9" name="TextBox 8">
            <a:extLst>
              <a:ext uri="{FF2B5EF4-FFF2-40B4-BE49-F238E27FC236}">
                <a16:creationId xmlns:a16="http://schemas.microsoft.com/office/drawing/2014/main" id="{24441DAB-FC2C-E9C7-3E2F-6553B0D15135}"/>
              </a:ext>
            </a:extLst>
          </p:cNvPr>
          <p:cNvSpPr txBox="1"/>
          <p:nvPr/>
        </p:nvSpPr>
        <p:spPr>
          <a:xfrm>
            <a:off x="2217218" y="2031102"/>
            <a:ext cx="428875" cy="461665"/>
          </a:xfrm>
          <a:prstGeom prst="rect">
            <a:avLst/>
          </a:prstGeom>
          <a:noFill/>
        </p:spPr>
        <p:txBody>
          <a:bodyPr wrap="square" rtlCol="0">
            <a:spAutoFit/>
          </a:bodyPr>
          <a:lstStyle/>
          <a:p>
            <a:r>
              <a:rPr lang="en-US" sz="800" b="1" dirty="0">
                <a:solidFill>
                  <a:srgbClr val="9E7F3D"/>
                </a:solidFill>
              </a:rPr>
              <a:t>We are here</a:t>
            </a:r>
          </a:p>
        </p:txBody>
      </p:sp>
    </p:spTree>
    <p:extLst>
      <p:ext uri="{BB962C8B-B14F-4D97-AF65-F5344CB8AC3E}">
        <p14:creationId xmlns:p14="http://schemas.microsoft.com/office/powerpoint/2010/main" val="227504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p:txBody>
          <a:bodyPr/>
          <a:lstStyle/>
          <a:p>
            <a:r>
              <a:rPr lang="en-US" dirty="0">
                <a:latin typeface="Aptos" panose="020B0004020202020204" pitchFamily="34" charset="0"/>
              </a:rPr>
              <a:t>Non-Technical Workflows</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1687483121"/>
              </p:ext>
            </p:extLst>
          </p:nvPr>
        </p:nvGraphicFramePr>
        <p:xfrm>
          <a:off x="740110" y="1103867"/>
          <a:ext cx="8306788" cy="2026920"/>
        </p:xfrm>
        <a:graphic>
          <a:graphicData uri="http://schemas.openxmlformats.org/drawingml/2006/table">
            <a:tbl>
              <a:tblPr firstRow="1" bandRow="1">
                <a:tableStyleId>{21E4AEA4-8DFA-4A89-87EB-49C32662AFE0}</a:tableStyleId>
              </a:tblPr>
              <a:tblGrid>
                <a:gridCol w="2076697">
                  <a:extLst>
                    <a:ext uri="{9D8B030D-6E8A-4147-A177-3AD203B41FA5}">
                      <a16:colId xmlns:a16="http://schemas.microsoft.com/office/drawing/2014/main" val="1924760443"/>
                    </a:ext>
                  </a:extLst>
                </a:gridCol>
                <a:gridCol w="2076697">
                  <a:extLst>
                    <a:ext uri="{9D8B030D-6E8A-4147-A177-3AD203B41FA5}">
                      <a16:colId xmlns:a16="http://schemas.microsoft.com/office/drawing/2014/main" val="506991373"/>
                    </a:ext>
                  </a:extLst>
                </a:gridCol>
                <a:gridCol w="2076697">
                  <a:extLst>
                    <a:ext uri="{9D8B030D-6E8A-4147-A177-3AD203B41FA5}">
                      <a16:colId xmlns:a16="http://schemas.microsoft.com/office/drawing/2014/main" val="663599121"/>
                    </a:ext>
                  </a:extLst>
                </a:gridCol>
                <a:gridCol w="2076697">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370840">
                <a:tc>
                  <a:txBody>
                    <a:bodyPr/>
                    <a:lstStyle/>
                    <a:p>
                      <a:pPr algn="ctr"/>
                      <a:r>
                        <a:rPr lang="en-US" sz="1200" dirty="0">
                          <a:latin typeface="Aptos" panose="020B0004020202020204" pitchFamily="34" charset="0"/>
                        </a:rPr>
                        <a:t>WF-19 Innocent Spouse</a:t>
                      </a:r>
                    </a:p>
                  </a:txBody>
                  <a:tcPr/>
                </a:tc>
                <a:tc>
                  <a:txBody>
                    <a:bodyPr/>
                    <a:lstStyle/>
                    <a:p>
                      <a:pPr algn="ctr"/>
                      <a:r>
                        <a:rPr lang="en-US" sz="1200" dirty="0">
                          <a:latin typeface="Aptos" panose="020B0004020202020204" pitchFamily="34" charset="0"/>
                        </a:rPr>
                        <a:t>Kevin Whitacre, Nicole Brock</a:t>
                      </a:r>
                    </a:p>
                  </a:txBody>
                  <a:tcPr/>
                </a:tc>
                <a:tc>
                  <a:txBody>
                    <a:bodyPr/>
                    <a:lstStyle/>
                    <a:p>
                      <a:pPr algn="ctr"/>
                      <a:r>
                        <a:rPr lang="en-US" sz="1200" dirty="0">
                          <a:latin typeface="Aptos" panose="020B0004020202020204" pitchFamily="34" charset="0"/>
                        </a:rPr>
                        <a:t>8/5/2024-8/13/2024</a:t>
                      </a:r>
                    </a:p>
                  </a:txBody>
                  <a:tcPr/>
                </a:tc>
                <a:tc>
                  <a:txBody>
                    <a:bodyPr/>
                    <a:lstStyle/>
                    <a:p>
                      <a:pPr algn="ctr"/>
                      <a:r>
                        <a:rPr lang="en-US" sz="1200" dirty="0">
                          <a:latin typeface="Aptos" panose="020B0004020202020204" pitchFamily="34" charset="0"/>
                        </a:rPr>
                        <a:t>Formal approval stage</a:t>
                      </a:r>
                    </a:p>
                  </a:txBody>
                  <a:tcPr/>
                </a:tc>
                <a:extLst>
                  <a:ext uri="{0D108BD9-81ED-4DB2-BD59-A6C34878D82A}">
                    <a16:rowId xmlns:a16="http://schemas.microsoft.com/office/drawing/2014/main" val="666914445"/>
                  </a:ext>
                </a:extLst>
              </a:tr>
              <a:tr h="370840">
                <a:tc>
                  <a:txBody>
                    <a:bodyPr/>
                    <a:lstStyle/>
                    <a:p>
                      <a:pPr algn="ctr"/>
                      <a:r>
                        <a:rPr lang="en-US" sz="1200" dirty="0">
                          <a:latin typeface="Aptos" panose="020B0004020202020204" pitchFamily="34" charset="0"/>
                        </a:rPr>
                        <a:t>WF-48 Tax Collections</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7/29/2024-8/23/2024</a:t>
                      </a:r>
                    </a:p>
                  </a:txBody>
                  <a:tcPr/>
                </a:tc>
                <a:tc>
                  <a:txBody>
                    <a:bodyPr/>
                    <a:lstStyle/>
                    <a:p>
                      <a:pPr algn="ctr"/>
                      <a:r>
                        <a:rPr lang="en-US" sz="1200" dirty="0">
                          <a:latin typeface="Aptos" panose="020B0004020202020204" pitchFamily="34" charset="0"/>
                        </a:rPr>
                        <a:t>Final walk-through completed</a:t>
                      </a:r>
                    </a:p>
                  </a:txBody>
                  <a:tcPr/>
                </a:tc>
                <a:extLst>
                  <a:ext uri="{0D108BD9-81ED-4DB2-BD59-A6C34878D82A}">
                    <a16:rowId xmlns:a16="http://schemas.microsoft.com/office/drawing/2014/main" val="3601176363"/>
                  </a:ext>
                </a:extLst>
              </a:tr>
              <a:tr h="370840">
                <a:tc>
                  <a:txBody>
                    <a:bodyPr/>
                    <a:lstStyle/>
                    <a:p>
                      <a:pPr algn="ctr"/>
                      <a:r>
                        <a:rPr lang="en-US" sz="1200" dirty="0">
                          <a:latin typeface="Aptos" panose="020B0004020202020204" pitchFamily="34" charset="0"/>
                        </a:rPr>
                        <a:t>Skip Trace</a:t>
                      </a:r>
                    </a:p>
                  </a:txBody>
                  <a:tcPr/>
                </a:tc>
                <a:tc>
                  <a:txBody>
                    <a:bodyPr/>
                    <a:lstStyle/>
                    <a:p>
                      <a:pPr algn="ctr"/>
                      <a:r>
                        <a:rPr lang="en-US" sz="1200" dirty="0">
                          <a:latin typeface="Aptos" panose="020B0004020202020204" pitchFamily="34" charset="0"/>
                        </a:rPr>
                        <a:t>Shannon Ray, Lucas Ward</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6/26/2024-8/12/2024</a:t>
                      </a:r>
                    </a:p>
                    <a:p>
                      <a:pPr algn="ctr"/>
                      <a:endParaRPr lang="en-US" sz="1200" dirty="0">
                        <a:latin typeface="Aptos" panose="020B0004020202020204" pitchFamily="34"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Final walk-through completed</a:t>
                      </a:r>
                    </a:p>
                  </a:txBody>
                  <a:tcPr/>
                </a:tc>
                <a:extLst>
                  <a:ext uri="{0D108BD9-81ED-4DB2-BD59-A6C34878D82A}">
                    <a16:rowId xmlns:a16="http://schemas.microsoft.com/office/drawing/2014/main" val="621724651"/>
                  </a:ext>
                </a:extLst>
              </a:tr>
              <a:tr h="370840">
                <a:tc>
                  <a:txBody>
                    <a:bodyPr/>
                    <a:lstStyle/>
                    <a:p>
                      <a:pPr algn="ctr"/>
                      <a:r>
                        <a:rPr lang="en-US" sz="1200" dirty="0">
                          <a:latin typeface="Aptos" panose="020B0004020202020204" pitchFamily="34" charset="0"/>
                        </a:rPr>
                        <a:t>Workflow Look-backs</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8/26/2024-present</a:t>
                      </a:r>
                    </a:p>
                  </a:txBody>
                  <a:tcPr/>
                </a:tc>
                <a:tc>
                  <a:txBody>
                    <a:bodyPr/>
                    <a:lstStyle/>
                    <a:p>
                      <a:pPr algn="ctr"/>
                      <a:r>
                        <a:rPr lang="en-US" sz="1200" dirty="0">
                          <a:latin typeface="Aptos" panose="020B0004020202020204" pitchFamily="34" charset="0"/>
                        </a:rPr>
                        <a:t>Ongoing through iteration 2</a:t>
                      </a:r>
                    </a:p>
                  </a:txBody>
                  <a:tcPr/>
                </a:tc>
                <a:extLst>
                  <a:ext uri="{0D108BD9-81ED-4DB2-BD59-A6C34878D82A}">
                    <a16:rowId xmlns:a16="http://schemas.microsoft.com/office/drawing/2014/main" val="1881952147"/>
                  </a:ext>
                </a:extLst>
              </a:tr>
            </a:tbl>
          </a:graphicData>
        </a:graphic>
      </p:graphicFrame>
    </p:spTree>
    <p:extLst>
      <p:ext uri="{BB962C8B-B14F-4D97-AF65-F5344CB8AC3E}">
        <p14:creationId xmlns:p14="http://schemas.microsoft.com/office/powerpoint/2010/main" val="1350703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p:txBody>
          <a:bodyPr/>
          <a:lstStyle/>
          <a:p>
            <a:r>
              <a:rPr lang="en-US" dirty="0">
                <a:latin typeface="Aptos" panose="020B0004020202020204" pitchFamily="34" charset="0"/>
              </a:rPr>
              <a:t>Technical Workflows</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1856754341"/>
              </p:ext>
            </p:extLst>
          </p:nvPr>
        </p:nvGraphicFramePr>
        <p:xfrm>
          <a:off x="740110" y="1124186"/>
          <a:ext cx="8290604" cy="2667000"/>
        </p:xfrm>
        <a:graphic>
          <a:graphicData uri="http://schemas.openxmlformats.org/drawingml/2006/table">
            <a:tbl>
              <a:tblPr firstRow="1" bandRow="1">
                <a:tableStyleId>{7DF18680-E054-41AD-8BC1-D1AEF772440D}</a:tableStyleId>
              </a:tblPr>
              <a:tblGrid>
                <a:gridCol w="2072651">
                  <a:extLst>
                    <a:ext uri="{9D8B030D-6E8A-4147-A177-3AD203B41FA5}">
                      <a16:colId xmlns:a16="http://schemas.microsoft.com/office/drawing/2014/main" val="1924760443"/>
                    </a:ext>
                  </a:extLst>
                </a:gridCol>
                <a:gridCol w="2072651">
                  <a:extLst>
                    <a:ext uri="{9D8B030D-6E8A-4147-A177-3AD203B41FA5}">
                      <a16:colId xmlns:a16="http://schemas.microsoft.com/office/drawing/2014/main" val="506991373"/>
                    </a:ext>
                  </a:extLst>
                </a:gridCol>
                <a:gridCol w="2072651">
                  <a:extLst>
                    <a:ext uri="{9D8B030D-6E8A-4147-A177-3AD203B41FA5}">
                      <a16:colId xmlns:a16="http://schemas.microsoft.com/office/drawing/2014/main" val="663599121"/>
                    </a:ext>
                  </a:extLst>
                </a:gridCol>
                <a:gridCol w="2072651">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370840">
                <a:tc>
                  <a:txBody>
                    <a:bodyPr/>
                    <a:lstStyle/>
                    <a:p>
                      <a:pPr algn="ctr"/>
                      <a:r>
                        <a:rPr lang="en-US" sz="1200" dirty="0">
                          <a:latin typeface="Aptos" panose="020B0004020202020204" pitchFamily="34" charset="0"/>
                        </a:rPr>
                        <a:t>SOVOS-1099 </a:t>
                      </a:r>
                    </a:p>
                  </a:txBody>
                  <a:tcPr/>
                </a:tc>
                <a:tc>
                  <a:txBody>
                    <a:bodyPr/>
                    <a:lstStyle/>
                    <a:p>
                      <a:pPr algn="ctr"/>
                      <a:r>
                        <a:rPr lang="en-US" sz="1200" dirty="0">
                          <a:latin typeface="Aptos" panose="020B0004020202020204" pitchFamily="34" charset="0"/>
                        </a:rPr>
                        <a:t>David Boals, James Seeto</a:t>
                      </a:r>
                    </a:p>
                  </a:txBody>
                  <a:tcPr/>
                </a:tc>
                <a:tc>
                  <a:txBody>
                    <a:bodyPr/>
                    <a:lstStyle/>
                    <a:p>
                      <a:pPr algn="ctr"/>
                      <a:r>
                        <a:rPr lang="en-US" sz="1200" dirty="0">
                          <a:latin typeface="Aptos" panose="020B0004020202020204" pitchFamily="34" charset="0"/>
                        </a:rPr>
                        <a:t>8/1/2024-8/20/2024</a:t>
                      </a:r>
                    </a:p>
                  </a:txBody>
                  <a:tcPr/>
                </a:tc>
                <a:tc>
                  <a:txBody>
                    <a:bodyPr/>
                    <a:lstStyle/>
                    <a:p>
                      <a:pPr algn="ctr"/>
                      <a:r>
                        <a:rPr lang="en-US" sz="1200" dirty="0">
                          <a:latin typeface="Aptos" panose="020B0004020202020204" pitchFamily="34" charset="0"/>
                        </a:rPr>
                        <a:t>Formal approval stage</a:t>
                      </a:r>
                    </a:p>
                  </a:txBody>
                  <a:tcPr/>
                </a:tc>
                <a:extLst>
                  <a:ext uri="{0D108BD9-81ED-4DB2-BD59-A6C34878D82A}">
                    <a16:rowId xmlns:a16="http://schemas.microsoft.com/office/drawing/2014/main" val="666914445"/>
                  </a:ext>
                </a:extLst>
              </a:tr>
              <a:tr h="370840">
                <a:tc>
                  <a:txBody>
                    <a:bodyPr/>
                    <a:lstStyle/>
                    <a:p>
                      <a:pPr algn="ctr"/>
                      <a:r>
                        <a:rPr lang="en-US" sz="1200" dirty="0">
                          <a:latin typeface="Aptos" panose="020B0004020202020204" pitchFamily="34" charset="0"/>
                        </a:rPr>
                        <a:t>Skip Tracing Interface</a:t>
                      </a:r>
                    </a:p>
                  </a:txBody>
                  <a:tcPr/>
                </a:tc>
                <a:tc>
                  <a:txBody>
                    <a:bodyPr/>
                    <a:lstStyle/>
                    <a:p>
                      <a:pPr algn="ctr"/>
                      <a:r>
                        <a:rPr lang="en-US" sz="1200" dirty="0">
                          <a:latin typeface="Aptos" panose="020B0004020202020204" pitchFamily="34" charset="0"/>
                        </a:rPr>
                        <a:t>Shannon Ray, Lucas Ward</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6/26/2024-8/21/2024</a:t>
                      </a:r>
                    </a:p>
                    <a:p>
                      <a:pPr algn="ctr"/>
                      <a:endParaRPr lang="en-US" sz="1200" dirty="0">
                        <a:latin typeface="Aptos" panose="020B0004020202020204" pitchFamily="34" charset="0"/>
                      </a:endParaRPr>
                    </a:p>
                  </a:txBody>
                  <a:tcPr/>
                </a:tc>
                <a:tc>
                  <a:txBody>
                    <a:bodyPr/>
                    <a:lstStyle/>
                    <a:p>
                      <a:pPr algn="ctr"/>
                      <a:r>
                        <a:rPr lang="en-US" sz="1200" dirty="0">
                          <a:latin typeface="Aptos" panose="020B0004020202020204" pitchFamily="34" charset="0"/>
                        </a:rPr>
                        <a:t>Final walk-through completed</a:t>
                      </a:r>
                    </a:p>
                  </a:txBody>
                  <a:tcPr/>
                </a:tc>
                <a:extLst>
                  <a:ext uri="{0D108BD9-81ED-4DB2-BD59-A6C34878D82A}">
                    <a16:rowId xmlns:a16="http://schemas.microsoft.com/office/drawing/2014/main" val="3601176363"/>
                  </a:ext>
                </a:extLst>
              </a:tr>
              <a:tr h="370840">
                <a:tc>
                  <a:txBody>
                    <a:bodyPr/>
                    <a:lstStyle/>
                    <a:p>
                      <a:pPr algn="ctr"/>
                      <a:r>
                        <a:rPr lang="en-US" sz="1200" dirty="0">
                          <a:latin typeface="Aptos" panose="020B0004020202020204" pitchFamily="34" charset="0"/>
                        </a:rPr>
                        <a:t>BKY Skip Tracing</a:t>
                      </a:r>
                    </a:p>
                  </a:txBody>
                  <a:tcPr/>
                </a:tc>
                <a:tc>
                  <a:txBody>
                    <a:bodyPr/>
                    <a:lstStyle/>
                    <a:p>
                      <a:pPr algn="ctr"/>
                      <a:r>
                        <a:rPr lang="en-US" sz="1200" dirty="0">
                          <a:latin typeface="Aptos" panose="020B0004020202020204" pitchFamily="34" charset="0"/>
                        </a:rPr>
                        <a:t>Shannon Ray, Lucas Ward, Trish Lazich</a:t>
                      </a:r>
                    </a:p>
                  </a:txBody>
                  <a:tcPr/>
                </a:tc>
                <a:tc>
                  <a:txBody>
                    <a:bodyPr/>
                    <a:lstStyle/>
                    <a:p>
                      <a:pPr algn="ctr"/>
                      <a:r>
                        <a:rPr lang="en-US" sz="1200" dirty="0">
                          <a:latin typeface="Aptos" panose="020B0004020202020204" pitchFamily="34" charset="0"/>
                        </a:rPr>
                        <a:t>8/5/2024-8/12/2024</a:t>
                      </a:r>
                    </a:p>
                  </a:txBody>
                  <a:tcPr/>
                </a:tc>
                <a:tc>
                  <a:txBody>
                    <a:bodyPr/>
                    <a:lstStyle/>
                    <a:p>
                      <a:pPr algn="ctr"/>
                      <a:r>
                        <a:rPr lang="en-US" sz="1200" dirty="0">
                          <a:latin typeface="Aptos" panose="020B0004020202020204" pitchFamily="34" charset="0"/>
                        </a:rPr>
                        <a:t>Final walk-through completed</a:t>
                      </a:r>
                    </a:p>
                  </a:txBody>
                  <a:tcPr/>
                </a:tc>
                <a:extLst>
                  <a:ext uri="{0D108BD9-81ED-4DB2-BD59-A6C34878D82A}">
                    <a16:rowId xmlns:a16="http://schemas.microsoft.com/office/drawing/2014/main" val="1881952147"/>
                  </a:ext>
                </a:extLst>
              </a:tr>
              <a:tr h="370840">
                <a:tc>
                  <a:txBody>
                    <a:bodyPr/>
                    <a:lstStyle/>
                    <a:p>
                      <a:pPr algn="ctr"/>
                      <a:r>
                        <a:rPr lang="en-US" sz="1200" dirty="0">
                          <a:latin typeface="Aptos" panose="020B0004020202020204" pitchFamily="34" charset="0"/>
                        </a:rPr>
                        <a:t>Migration Discussions</a:t>
                      </a:r>
                    </a:p>
                  </a:txBody>
                  <a:tcPr/>
                </a:tc>
                <a:tc>
                  <a:txBody>
                    <a:bodyPr/>
                    <a:lstStyle/>
                    <a:p>
                      <a:pPr algn="ctr"/>
                      <a:r>
                        <a:rPr lang="en-US" sz="1200" dirty="0">
                          <a:latin typeface="Aptos" panose="020B0004020202020204" pitchFamily="34" charset="0"/>
                        </a:rPr>
                        <a:t>Billy Miller, Timothy Greene</a:t>
                      </a:r>
                    </a:p>
                  </a:txBody>
                  <a:tcPr/>
                </a:tc>
                <a:tc>
                  <a:txBody>
                    <a:bodyPr/>
                    <a:lstStyle/>
                    <a:p>
                      <a:pPr algn="ctr"/>
                      <a:r>
                        <a:rPr lang="en-US" sz="1200" dirty="0">
                          <a:latin typeface="Aptos" panose="020B0004020202020204" pitchFamily="34" charset="0"/>
                        </a:rPr>
                        <a:t>7/29/2024-Present</a:t>
                      </a:r>
                    </a:p>
                  </a:txBody>
                  <a:tcPr/>
                </a:tc>
                <a:tc>
                  <a:txBody>
                    <a:bodyPr/>
                    <a:lstStyle/>
                    <a:p>
                      <a:pPr algn="ctr"/>
                      <a:r>
                        <a:rPr lang="en-US" sz="1200" dirty="0">
                          <a:latin typeface="Aptos" panose="020B0004020202020204" pitchFamily="34" charset="0"/>
                        </a:rPr>
                        <a:t>Ongoing Migration discussions; first look at mapping in progress</a:t>
                      </a:r>
                    </a:p>
                  </a:txBody>
                  <a:tcPr/>
                </a:tc>
                <a:extLst>
                  <a:ext uri="{0D108BD9-81ED-4DB2-BD59-A6C34878D82A}">
                    <a16:rowId xmlns:a16="http://schemas.microsoft.com/office/drawing/2014/main" val="1318764098"/>
                  </a:ext>
                </a:extLst>
              </a:tr>
              <a:tr h="370840">
                <a:tc>
                  <a:txBody>
                    <a:bodyPr/>
                    <a:lstStyle/>
                    <a:p>
                      <a:pPr algn="ctr"/>
                      <a:r>
                        <a:rPr lang="en-US" sz="1200" dirty="0">
                          <a:latin typeface="Aptos" panose="020B0004020202020204" pitchFamily="34" charset="0"/>
                        </a:rPr>
                        <a:t>Certification (9020) Interface</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8/26/2024-present</a:t>
                      </a:r>
                    </a:p>
                  </a:txBody>
                  <a:tcPr/>
                </a:tc>
                <a:tc>
                  <a:txBody>
                    <a:bodyPr/>
                    <a:lstStyle/>
                    <a:p>
                      <a:pPr algn="ctr"/>
                      <a:r>
                        <a:rPr lang="en-US" sz="1200" dirty="0">
                          <a:latin typeface="Aptos" panose="020B0004020202020204" pitchFamily="34" charset="0"/>
                        </a:rPr>
                        <a:t>Design sessions in progress</a:t>
                      </a:r>
                    </a:p>
                  </a:txBody>
                  <a:tcPr/>
                </a:tc>
                <a:extLst>
                  <a:ext uri="{0D108BD9-81ED-4DB2-BD59-A6C34878D82A}">
                    <a16:rowId xmlns:a16="http://schemas.microsoft.com/office/drawing/2014/main" val="2324940827"/>
                  </a:ext>
                </a:extLst>
              </a:tr>
            </a:tbl>
          </a:graphicData>
        </a:graphic>
      </p:graphicFrame>
    </p:spTree>
    <p:extLst>
      <p:ext uri="{BB962C8B-B14F-4D97-AF65-F5344CB8AC3E}">
        <p14:creationId xmlns:p14="http://schemas.microsoft.com/office/powerpoint/2010/main" val="2352269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p:txBody>
          <a:bodyPr/>
          <a:lstStyle/>
          <a:p>
            <a:r>
              <a:rPr lang="en-US" dirty="0">
                <a:latin typeface="Aptos" panose="020B0004020202020204" pitchFamily="34" charset="0"/>
              </a:rPr>
              <a:t>Upcoming Engagement</a:t>
            </a:r>
          </a:p>
        </p:txBody>
      </p:sp>
      <p:graphicFrame>
        <p:nvGraphicFramePr>
          <p:cNvPr id="6" name="Table 5">
            <a:extLst>
              <a:ext uri="{FF2B5EF4-FFF2-40B4-BE49-F238E27FC236}">
                <a16:creationId xmlns:a16="http://schemas.microsoft.com/office/drawing/2014/main" id="{5BBD9375-1C24-C314-EE1D-DC6C25FFE658}"/>
              </a:ext>
            </a:extLst>
          </p:cNvPr>
          <p:cNvGraphicFramePr>
            <a:graphicFrameLocks noGrp="1"/>
          </p:cNvGraphicFramePr>
          <p:nvPr>
            <p:extLst>
              <p:ext uri="{D42A27DB-BD31-4B8C-83A1-F6EECF244321}">
                <p14:modId xmlns:p14="http://schemas.microsoft.com/office/powerpoint/2010/main" val="3675479483"/>
              </p:ext>
            </p:extLst>
          </p:nvPr>
        </p:nvGraphicFramePr>
        <p:xfrm>
          <a:off x="903941" y="1142577"/>
          <a:ext cx="8084272" cy="3540760"/>
        </p:xfrm>
        <a:graphic>
          <a:graphicData uri="http://schemas.openxmlformats.org/drawingml/2006/table">
            <a:tbl>
              <a:tblPr firstRow="1" bandRow="1">
                <a:tableStyleId>{93296810-A885-4BE3-A3E7-6D5BEEA58F35}</a:tableStyleId>
              </a:tblPr>
              <a:tblGrid>
                <a:gridCol w="4042136">
                  <a:extLst>
                    <a:ext uri="{9D8B030D-6E8A-4147-A177-3AD203B41FA5}">
                      <a16:colId xmlns:a16="http://schemas.microsoft.com/office/drawing/2014/main" val="930126640"/>
                    </a:ext>
                  </a:extLst>
                </a:gridCol>
                <a:gridCol w="4042136">
                  <a:extLst>
                    <a:ext uri="{9D8B030D-6E8A-4147-A177-3AD203B41FA5}">
                      <a16:colId xmlns:a16="http://schemas.microsoft.com/office/drawing/2014/main" val="540053431"/>
                    </a:ext>
                  </a:extLst>
                </a:gridCol>
              </a:tblGrid>
              <a:tr h="370840">
                <a:tc>
                  <a:txBody>
                    <a:bodyPr/>
                    <a:lstStyle/>
                    <a:p>
                      <a:r>
                        <a:rPr lang="en-US" sz="1400" dirty="0">
                          <a:latin typeface="Aptos" panose="020B0004020202020204" pitchFamily="34" charset="0"/>
                        </a:rPr>
                        <a:t>Session Name</a:t>
                      </a:r>
                    </a:p>
                  </a:txBody>
                  <a:tcPr/>
                </a:tc>
                <a:tc>
                  <a:txBody>
                    <a:bodyPr/>
                    <a:lstStyle/>
                    <a:p>
                      <a:r>
                        <a:rPr lang="en-US" sz="1400" dirty="0">
                          <a:latin typeface="Aptos" panose="020B0004020202020204" pitchFamily="34" charset="0"/>
                        </a:rPr>
                        <a:t>Date(s)</a:t>
                      </a:r>
                    </a:p>
                  </a:txBody>
                  <a:tcPr/>
                </a:tc>
                <a:extLst>
                  <a:ext uri="{0D108BD9-81ED-4DB2-BD59-A6C34878D82A}">
                    <a16:rowId xmlns:a16="http://schemas.microsoft.com/office/drawing/2014/main" val="3625126130"/>
                  </a:ext>
                </a:extLst>
              </a:tr>
              <a:tr h="370840">
                <a:tc>
                  <a:txBody>
                    <a:bodyPr/>
                    <a:lstStyle/>
                    <a:p>
                      <a:r>
                        <a:rPr lang="en-US" sz="1300" dirty="0">
                          <a:latin typeface="Aptos" panose="020B0004020202020204" pitchFamily="34" charset="0"/>
                        </a:rPr>
                        <a:t>Certification (9020) Interface</a:t>
                      </a:r>
                    </a:p>
                  </a:txBody>
                  <a:tcPr/>
                </a:tc>
                <a:tc>
                  <a:txBody>
                    <a:bodyPr/>
                    <a:lstStyle/>
                    <a:p>
                      <a:r>
                        <a:rPr lang="en-US" sz="1300" dirty="0">
                          <a:latin typeface="Aptos" panose="020B0004020202020204" pitchFamily="34" charset="0"/>
                        </a:rPr>
                        <a:t>8/29/2024: 1-3pm</a:t>
                      </a:r>
                    </a:p>
                  </a:txBody>
                  <a:tcPr/>
                </a:tc>
                <a:extLst>
                  <a:ext uri="{0D108BD9-81ED-4DB2-BD59-A6C34878D82A}">
                    <a16:rowId xmlns:a16="http://schemas.microsoft.com/office/drawing/2014/main" val="2057000342"/>
                  </a:ext>
                </a:extLst>
              </a:tr>
              <a:tr h="370840">
                <a:tc>
                  <a:txBody>
                    <a:bodyPr/>
                    <a:lstStyle/>
                    <a:p>
                      <a:r>
                        <a:rPr lang="en-US" sz="1300" dirty="0">
                          <a:latin typeface="Aptos" panose="020B0004020202020204" pitchFamily="34" charset="0"/>
                        </a:rPr>
                        <a:t>Address Update (9008) Interface</a:t>
                      </a:r>
                    </a:p>
                  </a:txBody>
                  <a:tcPr/>
                </a:tc>
                <a:tc>
                  <a:txBody>
                    <a:bodyPr/>
                    <a:lstStyle/>
                    <a:p>
                      <a:r>
                        <a:rPr lang="en-US" sz="1300" dirty="0">
                          <a:latin typeface="Aptos" panose="020B0004020202020204" pitchFamily="34" charset="0"/>
                        </a:rPr>
                        <a:t>8/30/2024: 10am-12pm*</a:t>
                      </a:r>
                    </a:p>
                  </a:txBody>
                  <a:tcPr/>
                </a:tc>
                <a:extLst>
                  <a:ext uri="{0D108BD9-81ED-4DB2-BD59-A6C34878D82A}">
                    <a16:rowId xmlns:a16="http://schemas.microsoft.com/office/drawing/2014/main" val="2009160772"/>
                  </a:ext>
                </a:extLst>
              </a:tr>
              <a:tr h="370840">
                <a:tc>
                  <a:txBody>
                    <a:bodyPr/>
                    <a:lstStyle/>
                    <a:p>
                      <a:r>
                        <a:rPr lang="en-US" sz="1300" dirty="0">
                          <a:latin typeface="Aptos" panose="020B0004020202020204" pitchFamily="34" charset="0"/>
                        </a:rPr>
                        <a:t>Non-Financial (9011.40) Interface</a:t>
                      </a:r>
                    </a:p>
                  </a:txBody>
                  <a:tcPr/>
                </a:tc>
                <a:tc>
                  <a:txBody>
                    <a:bodyPr/>
                    <a:lstStyle/>
                    <a:p>
                      <a:r>
                        <a:rPr lang="en-US" sz="1300" dirty="0">
                          <a:latin typeface="Aptos" panose="020B0004020202020204" pitchFamily="34" charset="0"/>
                        </a:rPr>
                        <a:t>9/3/2024: 1-3pm*</a:t>
                      </a:r>
                    </a:p>
                    <a:p>
                      <a:r>
                        <a:rPr lang="en-US" sz="1300" dirty="0">
                          <a:latin typeface="Aptos" panose="020B0004020202020204" pitchFamily="34" charset="0"/>
                        </a:rPr>
                        <a:t>9/5/2024: 10am-12pm*</a:t>
                      </a:r>
                    </a:p>
                  </a:txBody>
                  <a:tcPr/>
                </a:tc>
                <a:extLst>
                  <a:ext uri="{0D108BD9-81ED-4DB2-BD59-A6C34878D82A}">
                    <a16:rowId xmlns:a16="http://schemas.microsoft.com/office/drawing/2014/main" val="3711310831"/>
                  </a:ext>
                </a:extLst>
              </a:tr>
              <a:tr h="370840">
                <a:tc>
                  <a:txBody>
                    <a:bodyPr/>
                    <a:lstStyle/>
                    <a:p>
                      <a:r>
                        <a:rPr lang="en-US" sz="1300" dirty="0" err="1">
                          <a:latin typeface="Aptos" panose="020B0004020202020204" pitchFamily="34" charset="0"/>
                        </a:rPr>
                        <a:t>Decert</a:t>
                      </a:r>
                      <a:r>
                        <a:rPr lang="en-US" sz="1300" dirty="0">
                          <a:latin typeface="Aptos" panose="020B0004020202020204" pitchFamily="34" charset="0"/>
                        </a:rPr>
                        <a:t> (9407.40) Interface</a:t>
                      </a:r>
                    </a:p>
                  </a:txBody>
                  <a:tcPr/>
                </a:tc>
                <a:tc>
                  <a:txBody>
                    <a:bodyPr/>
                    <a:lstStyle/>
                    <a:p>
                      <a:r>
                        <a:rPr lang="en-US" sz="1300" dirty="0">
                          <a:latin typeface="Aptos" panose="020B0004020202020204" pitchFamily="34" charset="0"/>
                        </a:rPr>
                        <a:t>9/6/2024: 10am-12pm*</a:t>
                      </a:r>
                    </a:p>
                  </a:txBody>
                  <a:tcPr/>
                </a:tc>
                <a:extLst>
                  <a:ext uri="{0D108BD9-81ED-4DB2-BD59-A6C34878D82A}">
                    <a16:rowId xmlns:a16="http://schemas.microsoft.com/office/drawing/2014/main" val="1281636999"/>
                  </a:ext>
                </a:extLst>
              </a:tr>
              <a:tr h="370840">
                <a:tc>
                  <a:txBody>
                    <a:bodyPr/>
                    <a:lstStyle/>
                    <a:p>
                      <a:r>
                        <a:rPr lang="en-US" sz="1300" dirty="0">
                          <a:latin typeface="Aptos" panose="020B0004020202020204" pitchFamily="34" charset="0"/>
                        </a:rPr>
                        <a:t>Transaction Import (9011)</a:t>
                      </a:r>
                    </a:p>
                  </a:txBody>
                  <a:tcPr/>
                </a:tc>
                <a:tc>
                  <a:txBody>
                    <a:bodyPr/>
                    <a:lstStyle/>
                    <a:p>
                      <a:r>
                        <a:rPr lang="en-US" sz="1300" dirty="0">
                          <a:latin typeface="Aptos" panose="020B0004020202020204" pitchFamily="34" charset="0"/>
                        </a:rPr>
                        <a:t>9/12/2024: 1-3pm*</a:t>
                      </a:r>
                    </a:p>
                    <a:p>
                      <a:r>
                        <a:rPr lang="en-US" sz="1300" dirty="0">
                          <a:latin typeface="Aptos" panose="020B0004020202020204" pitchFamily="34" charset="0"/>
                        </a:rPr>
                        <a:t>9/13/2024: 10am-12pm*</a:t>
                      </a:r>
                    </a:p>
                  </a:txBody>
                  <a:tcPr/>
                </a:tc>
                <a:extLst>
                  <a:ext uri="{0D108BD9-81ED-4DB2-BD59-A6C34878D82A}">
                    <a16:rowId xmlns:a16="http://schemas.microsoft.com/office/drawing/2014/main" val="958968577"/>
                  </a:ext>
                </a:extLst>
              </a:tr>
              <a:tr h="370840">
                <a:tc>
                  <a:txBody>
                    <a:bodyPr/>
                    <a:lstStyle/>
                    <a:p>
                      <a:r>
                        <a:rPr lang="en-US" sz="1300" dirty="0">
                          <a:latin typeface="Aptos" panose="020B0004020202020204" pitchFamily="34" charset="0"/>
                        </a:rPr>
                        <a:t>True Up Web Service (8405.40)</a:t>
                      </a:r>
                    </a:p>
                  </a:txBody>
                  <a:tcPr/>
                </a:tc>
                <a:tc>
                  <a:txBody>
                    <a:bodyPr/>
                    <a:lstStyle/>
                    <a:p>
                      <a:r>
                        <a:rPr lang="en-US" sz="1300" dirty="0">
                          <a:latin typeface="Aptos" panose="020B0004020202020204" pitchFamily="34" charset="0"/>
                        </a:rPr>
                        <a:t>9/16/2024: 1-3pm*</a:t>
                      </a:r>
                    </a:p>
                    <a:p>
                      <a:r>
                        <a:rPr lang="en-US" sz="1300" dirty="0">
                          <a:latin typeface="Aptos" panose="020B0004020202020204" pitchFamily="34" charset="0"/>
                        </a:rPr>
                        <a:t>9/17/2024: 1-3pm*</a:t>
                      </a:r>
                    </a:p>
                    <a:p>
                      <a:r>
                        <a:rPr lang="en-US" sz="1300" dirty="0">
                          <a:latin typeface="Aptos" panose="020B0004020202020204" pitchFamily="34" charset="0"/>
                        </a:rPr>
                        <a:t>9/19/2024: 10am-12pm*</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00" dirty="0">
                          <a:latin typeface="Aptos" panose="020B0004020202020204" pitchFamily="34" charset="0"/>
                        </a:rPr>
                        <a:t>9/19/2024: 1-3pm*</a:t>
                      </a:r>
                    </a:p>
                    <a:p>
                      <a:r>
                        <a:rPr lang="en-US" sz="1300" dirty="0">
                          <a:latin typeface="Aptos" panose="020B0004020202020204" pitchFamily="34" charset="0"/>
                        </a:rPr>
                        <a:t>9/20/2024: 10am-12pm*</a:t>
                      </a:r>
                    </a:p>
                  </a:txBody>
                  <a:tcPr/>
                </a:tc>
                <a:extLst>
                  <a:ext uri="{0D108BD9-81ED-4DB2-BD59-A6C34878D82A}">
                    <a16:rowId xmlns:a16="http://schemas.microsoft.com/office/drawing/2014/main" val="795030117"/>
                  </a:ext>
                </a:extLst>
              </a:tr>
            </a:tbl>
          </a:graphicData>
        </a:graphic>
      </p:graphicFrame>
      <p:sp>
        <p:nvSpPr>
          <p:cNvPr id="3" name="TextBox 2">
            <a:extLst>
              <a:ext uri="{FF2B5EF4-FFF2-40B4-BE49-F238E27FC236}">
                <a16:creationId xmlns:a16="http://schemas.microsoft.com/office/drawing/2014/main" id="{3A759FE9-F698-09DF-62E2-DB1FEC6A4FD1}"/>
              </a:ext>
            </a:extLst>
          </p:cNvPr>
          <p:cNvSpPr txBox="1"/>
          <p:nvPr/>
        </p:nvSpPr>
        <p:spPr>
          <a:xfrm>
            <a:off x="1002453" y="4762685"/>
            <a:ext cx="2716107" cy="292388"/>
          </a:xfrm>
          <a:prstGeom prst="rect">
            <a:avLst/>
          </a:prstGeom>
          <a:noFill/>
        </p:spPr>
        <p:txBody>
          <a:bodyPr wrap="square" rtlCol="0">
            <a:spAutoFit/>
          </a:bodyPr>
          <a:lstStyle/>
          <a:p>
            <a:r>
              <a:rPr lang="en-US" sz="1300" dirty="0">
                <a:latin typeface="Aptos" panose="020B0004020202020204" pitchFamily="34" charset="0"/>
              </a:rPr>
              <a:t>*Subject to change</a:t>
            </a:r>
          </a:p>
        </p:txBody>
      </p:sp>
    </p:spTree>
    <p:extLst>
      <p:ext uri="{BB962C8B-B14F-4D97-AF65-F5344CB8AC3E}">
        <p14:creationId xmlns:p14="http://schemas.microsoft.com/office/powerpoint/2010/main" val="3386322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1F0F1-FB21-41DB-B07F-803D6559E886}"/>
              </a:ext>
            </a:extLst>
          </p:cNvPr>
          <p:cNvSpPr>
            <a:spLocks noGrp="1"/>
          </p:cNvSpPr>
          <p:nvPr>
            <p:ph type="title"/>
          </p:nvPr>
        </p:nvSpPr>
        <p:spPr>
          <a:xfrm>
            <a:off x="903939" y="54906"/>
            <a:ext cx="7782859" cy="857250"/>
          </a:xfrm>
        </p:spPr>
        <p:txBody>
          <a:bodyPr>
            <a:noAutofit/>
          </a:bodyPr>
          <a:lstStyle/>
          <a:p>
            <a:pPr algn="l"/>
            <a:r>
              <a:rPr lang="en-US" sz="2800" dirty="0">
                <a:latin typeface="Aptos" panose="020B0004020202020204" pitchFamily="34" charset="0"/>
              </a:rPr>
              <a:t>Validation of Stakeholder Feedback</a:t>
            </a:r>
          </a:p>
        </p:txBody>
      </p:sp>
      <p:graphicFrame>
        <p:nvGraphicFramePr>
          <p:cNvPr id="5" name="Table 4">
            <a:extLst>
              <a:ext uri="{FF2B5EF4-FFF2-40B4-BE49-F238E27FC236}">
                <a16:creationId xmlns:a16="http://schemas.microsoft.com/office/drawing/2014/main" id="{F082C414-2756-43C1-9941-6D4A6AB39AF1}"/>
              </a:ext>
            </a:extLst>
          </p:cNvPr>
          <p:cNvGraphicFramePr>
            <a:graphicFrameLocks noGrp="1"/>
          </p:cNvGraphicFramePr>
          <p:nvPr>
            <p:extLst>
              <p:ext uri="{D42A27DB-BD31-4B8C-83A1-F6EECF244321}">
                <p14:modId xmlns:p14="http://schemas.microsoft.com/office/powerpoint/2010/main" val="3914863191"/>
              </p:ext>
            </p:extLst>
          </p:nvPr>
        </p:nvGraphicFramePr>
        <p:xfrm>
          <a:off x="903940" y="899964"/>
          <a:ext cx="7970184" cy="4058920"/>
        </p:xfrm>
        <a:graphic>
          <a:graphicData uri="http://schemas.openxmlformats.org/drawingml/2006/table">
            <a:tbl>
              <a:tblPr firstRow="1" bandRow="1">
                <a:tableStyleId>{1FECB4D8-DB02-4DC6-A0A2-4F2EBAE1DC90}</a:tableStyleId>
              </a:tblPr>
              <a:tblGrid>
                <a:gridCol w="7970184">
                  <a:extLst>
                    <a:ext uri="{9D8B030D-6E8A-4147-A177-3AD203B41FA5}">
                      <a16:colId xmlns:a16="http://schemas.microsoft.com/office/drawing/2014/main" val="1754581659"/>
                    </a:ext>
                  </a:extLst>
                </a:gridCol>
              </a:tblGrid>
              <a:tr h="370840">
                <a:tc>
                  <a:txBody>
                    <a:bodyPr/>
                    <a:lstStyle/>
                    <a:p>
                      <a:pPr algn="ctr"/>
                      <a:r>
                        <a:rPr lang="en-US" sz="1800" dirty="0">
                          <a:latin typeface="Aptos" panose="020B0004020202020204" pitchFamily="34" charset="0"/>
                        </a:rPr>
                        <a:t>Pain Points/Concerns - Updated</a:t>
                      </a:r>
                    </a:p>
                  </a:txBody>
                  <a:tcPr/>
                </a:tc>
                <a:extLst>
                  <a:ext uri="{0D108BD9-81ED-4DB2-BD59-A6C34878D82A}">
                    <a16:rowId xmlns:a16="http://schemas.microsoft.com/office/drawing/2014/main" val="1580925226"/>
                  </a:ext>
                </a:extLst>
              </a:tr>
              <a:tr h="370840">
                <a:tc>
                  <a:txBody>
                    <a:bodyPr/>
                    <a:lstStyle/>
                    <a:p>
                      <a:r>
                        <a:rPr lang="en-US" sz="1300" dirty="0">
                          <a:latin typeface="Aptos" panose="020B0004020202020204" pitchFamily="34" charset="0"/>
                        </a:rPr>
                        <a:t>Current collections system is inefficient and not programmed to handle certain aspects of the collections process, necessitating manual intervention (i.e., Tax memos process, payment error reports, )</a:t>
                      </a:r>
                    </a:p>
                  </a:txBody>
                  <a:tcPr/>
                </a:tc>
                <a:extLst>
                  <a:ext uri="{0D108BD9-81ED-4DB2-BD59-A6C34878D82A}">
                    <a16:rowId xmlns:a16="http://schemas.microsoft.com/office/drawing/2014/main" val="2832493320"/>
                  </a:ext>
                </a:extLst>
              </a:tr>
              <a:tr h="370840">
                <a:tc>
                  <a:txBody>
                    <a:bodyPr/>
                    <a:lstStyle/>
                    <a:p>
                      <a:r>
                        <a:rPr lang="en-US" sz="1300" b="0" i="0" u="none" strike="noStrike" kern="1200" baseline="0" dirty="0">
                          <a:solidFill>
                            <a:schemeClr val="dk1"/>
                          </a:solidFill>
                          <a:latin typeface="Aptos" panose="020B0004020202020204" pitchFamily="34" charset="0"/>
                          <a:ea typeface="+mn-ea"/>
                          <a:cs typeface="+mn-cs"/>
                        </a:rPr>
                        <a:t>Concerns around Client Invoicing as it relates to the current Compass Reports system</a:t>
                      </a:r>
                    </a:p>
                  </a:txBody>
                  <a:tcPr/>
                </a:tc>
                <a:extLst>
                  <a:ext uri="{0D108BD9-81ED-4DB2-BD59-A6C34878D82A}">
                    <a16:rowId xmlns:a16="http://schemas.microsoft.com/office/drawing/2014/main" val="781866921"/>
                  </a:ext>
                </a:extLst>
              </a:tr>
              <a:tr h="370840">
                <a:tc>
                  <a:txBody>
                    <a:bodyPr/>
                    <a:lstStyle/>
                    <a:p>
                      <a:r>
                        <a:rPr lang="en-US" sz="1300" b="0" i="0" u="none" strike="noStrike" kern="1200" baseline="0" dirty="0">
                          <a:solidFill>
                            <a:schemeClr val="dk1"/>
                          </a:solidFill>
                          <a:latin typeface="Aptos" panose="020B0004020202020204" pitchFamily="34" charset="0"/>
                          <a:ea typeface="+mn-ea"/>
                          <a:cs typeface="+mn-cs"/>
                        </a:rPr>
                        <a:t>Concerned about system access for Debt Manager (as some Tax Examiners can currently access debtors in CUBS directly), and ensuring that their agents should only be able to view and add notes</a:t>
                      </a:r>
                    </a:p>
                  </a:txBody>
                  <a:tcPr/>
                </a:tc>
                <a:extLst>
                  <a:ext uri="{0D108BD9-81ED-4DB2-BD59-A6C34878D82A}">
                    <a16:rowId xmlns:a16="http://schemas.microsoft.com/office/drawing/2014/main" val="313888256"/>
                  </a:ext>
                </a:extLst>
              </a:tr>
              <a:tr h="370840">
                <a:tc>
                  <a:txBody>
                    <a:bodyPr/>
                    <a:lstStyle/>
                    <a:p>
                      <a:r>
                        <a:rPr lang="en-US" sz="1300" b="0" i="0" u="none" strike="noStrike" kern="1200" baseline="0" dirty="0">
                          <a:solidFill>
                            <a:schemeClr val="dk1"/>
                          </a:solidFill>
                          <a:latin typeface="Aptos" panose="020B0004020202020204" pitchFamily="34" charset="0"/>
                          <a:ea typeface="+mn-ea"/>
                          <a:cs typeface="+mn-cs"/>
                        </a:rPr>
                        <a:t>Concerns re: eliminating debt by bucket</a:t>
                      </a:r>
                    </a:p>
                  </a:txBody>
                  <a:tcPr/>
                </a:tc>
                <a:extLst>
                  <a:ext uri="{0D108BD9-81ED-4DB2-BD59-A6C34878D82A}">
                    <a16:rowId xmlns:a16="http://schemas.microsoft.com/office/drawing/2014/main" val="1058783163"/>
                  </a:ext>
                </a:extLst>
              </a:tr>
              <a:tr h="370840">
                <a:tc>
                  <a:txBody>
                    <a:bodyPr/>
                    <a:lstStyle/>
                    <a:p>
                      <a:r>
                        <a:rPr lang="en-US" sz="1300" b="0" i="0" u="none" strike="noStrike" kern="1200" baseline="0" dirty="0">
                          <a:solidFill>
                            <a:schemeClr val="dk1"/>
                          </a:solidFill>
                          <a:latin typeface="Aptos" panose="020B0004020202020204" pitchFamily="34" charset="0"/>
                          <a:ea typeface="+mn-ea"/>
                          <a:cs typeface="+mn-cs"/>
                        </a:rPr>
                        <a:t>Concerns about AGI/CC calculating and being removed appropriately, both manually and when Tax passes an adjustment to the AGO for updates</a:t>
                      </a:r>
                    </a:p>
                  </a:txBody>
                  <a:tcPr/>
                </a:tc>
                <a:extLst>
                  <a:ext uri="{0D108BD9-81ED-4DB2-BD59-A6C34878D82A}">
                    <a16:rowId xmlns:a16="http://schemas.microsoft.com/office/drawing/2014/main" val="4189206487"/>
                  </a:ext>
                </a:extLst>
              </a:tr>
              <a:tr h="370840">
                <a:tc>
                  <a:txBody>
                    <a:bodyPr/>
                    <a:lstStyle/>
                    <a:p>
                      <a:r>
                        <a:rPr lang="en-US" sz="1300" b="0" i="0" u="none" strike="noStrike" kern="1200" baseline="0" dirty="0">
                          <a:solidFill>
                            <a:schemeClr val="dk1"/>
                          </a:solidFill>
                          <a:latin typeface="Aptos" panose="020B0004020202020204" pitchFamily="34" charset="0"/>
                          <a:ea typeface="+mn-ea"/>
                          <a:cs typeface="+mn-cs"/>
                        </a:rPr>
                        <a:t>AGO processing overpayments without Tax memo/prompting</a:t>
                      </a:r>
                    </a:p>
                  </a:txBody>
                  <a:tcPr/>
                </a:tc>
                <a:extLst>
                  <a:ext uri="{0D108BD9-81ED-4DB2-BD59-A6C34878D82A}">
                    <a16:rowId xmlns:a16="http://schemas.microsoft.com/office/drawing/2014/main" val="255036464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dirty="0">
                          <a:latin typeface="Aptos" panose="020B0004020202020204" pitchFamily="34" charset="0"/>
                        </a:rPr>
                        <a:t>Out of statute overpayments following Tax Statute and allowing adjustments to pass to DM accordingly</a:t>
                      </a:r>
                    </a:p>
                  </a:txBody>
                  <a:tcPr/>
                </a:tc>
                <a:extLst>
                  <a:ext uri="{0D108BD9-81ED-4DB2-BD59-A6C34878D82A}">
                    <a16:rowId xmlns:a16="http://schemas.microsoft.com/office/drawing/2014/main" val="3076999989"/>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dirty="0">
                          <a:latin typeface="Aptos" panose="020B0004020202020204" pitchFamily="34" charset="0"/>
                        </a:rPr>
                        <a:t>Ease of taxpayer registration for the payment portal (out of scope)</a:t>
                      </a:r>
                    </a:p>
                  </a:txBody>
                  <a:tcPr/>
                </a:tc>
                <a:extLst>
                  <a:ext uri="{0D108BD9-81ED-4DB2-BD59-A6C34878D82A}">
                    <a16:rowId xmlns:a16="http://schemas.microsoft.com/office/drawing/2014/main" val="411972431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dirty="0">
                          <a:latin typeface="Aptos" panose="020B0004020202020204" pitchFamily="34" charset="0"/>
                        </a:rPr>
                        <a:t>TOPS notices – can the AGO send? </a:t>
                      </a:r>
                    </a:p>
                  </a:txBody>
                  <a:tcPr/>
                </a:tc>
                <a:extLst>
                  <a:ext uri="{0D108BD9-81ED-4DB2-BD59-A6C34878D82A}">
                    <a16:rowId xmlns:a16="http://schemas.microsoft.com/office/drawing/2014/main" val="1984281257"/>
                  </a:ext>
                </a:extLst>
              </a:tr>
            </a:tbl>
          </a:graphicData>
        </a:graphic>
      </p:graphicFrame>
      <p:pic>
        <p:nvPicPr>
          <p:cNvPr id="4" name="Picture 3">
            <a:extLst>
              <a:ext uri="{FF2B5EF4-FFF2-40B4-BE49-F238E27FC236}">
                <a16:creationId xmlns:a16="http://schemas.microsoft.com/office/drawing/2014/main" id="{CA87B4C8-8462-6C40-F0A1-A7B3382FD870}"/>
              </a:ext>
            </a:extLst>
          </p:cNvPr>
          <p:cNvPicPr>
            <a:picLocks noChangeAspect="1"/>
          </p:cNvPicPr>
          <p:nvPr/>
        </p:nvPicPr>
        <p:blipFill>
          <a:blip r:embed="rId2"/>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562922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03941" y="1872733"/>
            <a:ext cx="7782859" cy="1229282"/>
          </a:xfrm>
        </p:spPr>
        <p:txBody>
          <a:bodyPr>
            <a:normAutofit fontScale="90000"/>
          </a:bodyPr>
          <a:lstStyle/>
          <a:p>
            <a:r>
              <a:rPr lang="en-US" dirty="0">
                <a:latin typeface="Aptos" panose="020B0004020202020204" pitchFamily="34" charset="0"/>
              </a:rPr>
              <a:t>Resource Check-in / </a:t>
            </a:r>
            <a:br>
              <a:rPr lang="en-US" dirty="0">
                <a:latin typeface="Aptos" panose="020B0004020202020204" pitchFamily="34" charset="0"/>
              </a:rPr>
            </a:br>
            <a:r>
              <a:rPr lang="en-US" dirty="0">
                <a:latin typeface="Aptos" panose="020B0004020202020204" pitchFamily="34" charset="0"/>
              </a:rPr>
              <a:t>Design Session Feedback</a:t>
            </a:r>
          </a:p>
        </p:txBody>
      </p:sp>
    </p:spTree>
    <p:extLst>
      <p:ext uri="{BB962C8B-B14F-4D97-AF65-F5344CB8AC3E}">
        <p14:creationId xmlns:p14="http://schemas.microsoft.com/office/powerpoint/2010/main" val="2490884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805265" y="1922946"/>
            <a:ext cx="7782859" cy="857250"/>
          </a:xfrm>
        </p:spPr>
        <p:txBody>
          <a:bodyPr/>
          <a:lstStyle/>
          <a:p>
            <a:r>
              <a:rPr lang="en-US" dirty="0">
                <a:latin typeface="Aptos" panose="020B0004020202020204" pitchFamily="34" charset="0"/>
              </a:rPr>
              <a:t>Comments/Questions</a:t>
            </a:r>
          </a:p>
        </p:txBody>
      </p:sp>
    </p:spTree>
    <p:extLst>
      <p:ext uri="{BB962C8B-B14F-4D97-AF65-F5344CB8AC3E}">
        <p14:creationId xmlns:p14="http://schemas.microsoft.com/office/powerpoint/2010/main" val="26808020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81055abd-31d4-4be0-b89d-6fffcb4547d3">
      <UserInfo>
        <DisplayName>Leggiero, Cassie</DisplayName>
        <AccountId>12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78B7B23C0A82D4BA3C70E36ED35AC66" ma:contentTypeVersion="10" ma:contentTypeDescription="Create a new document." ma:contentTypeScope="" ma:versionID="647cf9f030980db2e754bd34ac8b604b">
  <xsd:schema xmlns:xsd="http://www.w3.org/2001/XMLSchema" xmlns:xs="http://www.w3.org/2001/XMLSchema" xmlns:p="http://schemas.microsoft.com/office/2006/metadata/properties" xmlns:ns2="1cd5d930-a369-4a99-ba97-27d753c5316f" xmlns:ns3="81055abd-31d4-4be0-b89d-6fffcb4547d3" targetNamespace="http://schemas.microsoft.com/office/2006/metadata/properties" ma:root="true" ma:fieldsID="4e9fc443dc034f95574bd27faf8d6d21" ns2:_="" ns3:_="">
    <xsd:import namespace="1cd5d930-a369-4a99-ba97-27d753c5316f"/>
    <xsd:import namespace="81055abd-31d4-4be0-b89d-6fffcb4547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5d930-a369-4a99-ba97-27d753c53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055abd-31d4-4be0-b89d-6fffcb4547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C288A5-373C-459B-B780-9AA6D0ECD93D}">
  <ds:schemaRefs>
    <ds:schemaRef ds:uri="http://schemas.microsoft.com/sharepoint/v3/contenttype/forms"/>
  </ds:schemaRefs>
</ds:datastoreItem>
</file>

<file path=customXml/itemProps2.xml><?xml version="1.0" encoding="utf-8"?>
<ds:datastoreItem xmlns:ds="http://schemas.openxmlformats.org/officeDocument/2006/customXml" ds:itemID="{A703B49C-8024-4B38-A30E-B4631B3BE529}">
  <ds:schemaRefs>
    <ds:schemaRef ds:uri="http://purl.org/dc/elements/1.1/"/>
    <ds:schemaRef ds:uri="http://schemas.microsoft.com/office/2006/documentManagement/types"/>
    <ds:schemaRef ds:uri="http://purl.org/dc/dcmitype/"/>
    <ds:schemaRef ds:uri="81055abd-31d4-4be0-b89d-6fffcb4547d3"/>
    <ds:schemaRef ds:uri="http://schemas.microsoft.com/office/2006/metadata/properties"/>
    <ds:schemaRef ds:uri="http://schemas.microsoft.com/office/infopath/2007/PartnerControls"/>
    <ds:schemaRef ds:uri="http://schemas.openxmlformats.org/package/2006/metadata/core-properties"/>
    <ds:schemaRef ds:uri="1cd5d930-a369-4a99-ba97-27d753c5316f"/>
    <ds:schemaRef ds:uri="http://www.w3.org/XML/1998/namespace"/>
    <ds:schemaRef ds:uri="http://purl.org/dc/terms/"/>
  </ds:schemaRefs>
</ds:datastoreItem>
</file>

<file path=customXml/itemProps3.xml><?xml version="1.0" encoding="utf-8"?>
<ds:datastoreItem xmlns:ds="http://schemas.openxmlformats.org/officeDocument/2006/customXml" ds:itemID="{B30DC6F8-A547-4697-8330-2ED1357FA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5d930-a369-4a99-ba97-27d753c5316f"/>
    <ds:schemaRef ds:uri="81055abd-31d4-4be0-b89d-6fffcb4547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220e248-af57-4c59-a732-bd3316cb0da9}" enabled="1" method="Privileged" siteId="{16bb85b3-d21e-4dd2-a07c-7c114cf57b55}" contentBits="0" removed="0"/>
</clbl:labelList>
</file>

<file path=docProps/app.xml><?xml version="1.0" encoding="utf-8"?>
<Properties xmlns="http://schemas.openxmlformats.org/officeDocument/2006/extended-properties" xmlns:vt="http://schemas.openxmlformats.org/officeDocument/2006/docPropsVTypes">
  <TotalTime>54462</TotalTime>
  <Words>455</Words>
  <Application>Microsoft Office PowerPoint</Application>
  <PresentationFormat>On-screen Show (16:9)</PresentationFormat>
  <Paragraphs>99</Paragraphs>
  <Slides>10</Slides>
  <Notes>9</Notes>
  <HiddenSlides>0</HiddenSlides>
  <MMClips>0</MMClips>
  <ScaleCrop>false</ScaleCrop>
  <HeadingPairs>
    <vt:vector size="6" baseType="variant">
      <vt:variant>
        <vt:lpstr>Fonts Used</vt:lpstr>
      </vt:variant>
      <vt:variant>
        <vt:i4>9</vt:i4>
      </vt:variant>
      <vt:variant>
        <vt:lpstr>Theme</vt:lpstr>
      </vt:variant>
      <vt:variant>
        <vt:i4>16</vt:i4>
      </vt:variant>
      <vt:variant>
        <vt:lpstr>Slide Titles</vt:lpstr>
      </vt:variant>
      <vt:variant>
        <vt:i4>10</vt:i4>
      </vt:variant>
    </vt:vector>
  </HeadingPairs>
  <TitlesOfParts>
    <vt:vector size="35" baseType="lpstr">
      <vt:lpstr>Aptos</vt:lpstr>
      <vt:lpstr>Arial</vt:lpstr>
      <vt:lpstr>Calibri</vt:lpstr>
      <vt:lpstr>Chronicle Display Black</vt:lpstr>
      <vt:lpstr>Franklin Gothic Book</vt:lpstr>
      <vt:lpstr>Franklin Gothic Medium</vt:lpstr>
      <vt:lpstr>Nexa Black</vt:lpstr>
      <vt:lpstr>Open Sans</vt:lpstr>
      <vt:lpstr>Verdana</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Agenda</vt:lpstr>
      <vt:lpstr>Schedule Review</vt:lpstr>
      <vt:lpstr>Non-Technical Workflows</vt:lpstr>
      <vt:lpstr>Technical Workflows</vt:lpstr>
      <vt:lpstr>Upcoming Engagement</vt:lpstr>
      <vt:lpstr>Validation of Stakeholder Feedback</vt:lpstr>
      <vt:lpstr>Resource Check-in /  Design Session Feedback</vt:lpstr>
      <vt:lpstr>Comments/Questions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Rebecca Hartman</cp:lastModifiedBy>
  <cp:revision>1706</cp:revision>
  <cp:lastPrinted>2020-11-09T17:33:02Z</cp:lastPrinted>
  <dcterms:created xsi:type="dcterms:W3CDTF">2020-06-09T14:21:50Z</dcterms:created>
  <dcterms:modified xsi:type="dcterms:W3CDTF">2024-08-28T15:48:57Z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0x010100D78B7B23C0A82D4BA3C70E36ED35AC66</vt:lpwstr>
  </property>
</Properties>
</file>