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1"/>
  </p:notesMasterIdLst>
  <p:sldIdLst>
    <p:sldId id="256" r:id="rId20"/>
    <p:sldId id="3506" r:id="rId21"/>
    <p:sldId id="2142532791" r:id="rId22"/>
    <p:sldId id="4555" r:id="rId23"/>
    <p:sldId id="2142532803" r:id="rId24"/>
    <p:sldId id="2142532804" r:id="rId25"/>
    <p:sldId id="2142532802" r:id="rId26"/>
    <p:sldId id="2142532784" r:id="rId27"/>
    <p:sldId id="2142532796" r:id="rId28"/>
    <p:sldId id="2142532801" r:id="rId29"/>
    <p:sldId id="3448" r:id="rId30"/>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F3D"/>
    <a:srgbClr val="FFFFFF"/>
    <a:srgbClr val="33434B"/>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4620" autoAdjust="0"/>
  </p:normalViewPr>
  <p:slideViewPr>
    <p:cSldViewPr snapToGrid="0">
      <p:cViewPr varScale="1">
        <p:scale>
          <a:sx n="113" d="100"/>
          <a:sy n="113" d="100"/>
        </p:scale>
        <p:origin x="768" y="62"/>
      </p:cViewPr>
      <p:guideLst>
        <p:guide orient="horz" pos="1620"/>
        <p:guide pos="2880"/>
      </p:guideLst>
    </p:cSldViewPr>
  </p:slideViewPr>
  <p:outlineViewPr>
    <p:cViewPr>
      <p:scale>
        <a:sx n="33" d="100"/>
        <a:sy n="33" d="100"/>
      </p:scale>
      <p:origin x="0" y="-810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3" d="100"/>
          <a:sy n="93" d="100"/>
        </p:scale>
        <p:origin x="3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9/3/2024</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29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20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00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52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9/3/2024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9/3/2024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9/3/2024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9/3/2024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a:t>
            </a:r>
          </a:p>
          <a:p>
            <a:r>
              <a:rPr lang="en-US" i="1" dirty="0">
                <a:latin typeface="Aptos" panose="020B0004020202020204" pitchFamily="34" charset="0"/>
                <a:cs typeface="Franklin Gothic Book"/>
              </a:rPr>
              <a:t>September 11, 2024</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68080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fontScale="85000" lnSpcReduction="10000"/>
          </a:bodyPr>
          <a:lstStyle/>
          <a:p>
            <a:r>
              <a:rPr lang="en-US" dirty="0">
                <a:latin typeface="Aptos" panose="020B0004020202020204" pitchFamily="34" charset="0"/>
              </a:rPr>
              <a:t>Schedule Review</a:t>
            </a:r>
          </a:p>
          <a:p>
            <a:r>
              <a:rPr lang="en-US" dirty="0">
                <a:latin typeface="Aptos" panose="020B0004020202020204" pitchFamily="34" charset="0"/>
              </a:rPr>
              <a:t>Workflows Progress</a:t>
            </a:r>
          </a:p>
          <a:p>
            <a:r>
              <a:rPr lang="en-US" dirty="0">
                <a:latin typeface="Aptos" panose="020B0004020202020204" pitchFamily="34" charset="0"/>
              </a:rPr>
              <a:t>Design and Testing Timeline</a:t>
            </a:r>
          </a:p>
          <a:p>
            <a:r>
              <a:rPr lang="en-US" dirty="0">
                <a:latin typeface="Aptos" panose="020B0004020202020204" pitchFamily="34" charset="0"/>
              </a:rPr>
              <a:t>Upcoming Engagement</a:t>
            </a:r>
          </a:p>
          <a:p>
            <a:r>
              <a:rPr lang="en-US" dirty="0">
                <a:latin typeface="Aptos" panose="020B0004020202020204" pitchFamily="34" charset="0"/>
              </a:rPr>
              <a:t>Pain Points/Concerns Discussion</a:t>
            </a:r>
          </a:p>
          <a:p>
            <a:r>
              <a:rPr lang="en-US" dirty="0">
                <a:latin typeface="Aptos" panose="020B0004020202020204" pitchFamily="34" charset="0"/>
              </a:rPr>
              <a:t>Resources Check-in / Design Session Feedback</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44139"/>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903941" y="858775"/>
            <a:ext cx="8142904" cy="4198611"/>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903941" y="1132885"/>
            <a:ext cx="1475117" cy="3835625"/>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p:nvPr/>
        </p:nvCxnSpPr>
        <p:spPr>
          <a:xfrm flipV="1">
            <a:off x="2379058" y="1132885"/>
            <a:ext cx="0" cy="382753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2346690" y="2031102"/>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Non-Technical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882490954"/>
              </p:ext>
            </p:extLst>
          </p:nvPr>
        </p:nvGraphicFramePr>
        <p:xfrm>
          <a:off x="740110" y="1103867"/>
          <a:ext cx="8306788" cy="2026920"/>
        </p:xfrm>
        <a:graphic>
          <a:graphicData uri="http://schemas.openxmlformats.org/drawingml/2006/table">
            <a:tbl>
              <a:tblPr firstRow="1" bandRow="1">
                <a:tableStyleId>{21E4AEA4-8DFA-4A89-87EB-49C32662AFE0}</a:tableStyleId>
              </a:tblPr>
              <a:tblGrid>
                <a:gridCol w="2076697">
                  <a:extLst>
                    <a:ext uri="{9D8B030D-6E8A-4147-A177-3AD203B41FA5}">
                      <a16:colId xmlns:a16="http://schemas.microsoft.com/office/drawing/2014/main" val="1924760443"/>
                    </a:ext>
                  </a:extLst>
                </a:gridCol>
                <a:gridCol w="2076697">
                  <a:extLst>
                    <a:ext uri="{9D8B030D-6E8A-4147-A177-3AD203B41FA5}">
                      <a16:colId xmlns:a16="http://schemas.microsoft.com/office/drawing/2014/main" val="506991373"/>
                    </a:ext>
                  </a:extLst>
                </a:gridCol>
                <a:gridCol w="2076697">
                  <a:extLst>
                    <a:ext uri="{9D8B030D-6E8A-4147-A177-3AD203B41FA5}">
                      <a16:colId xmlns:a16="http://schemas.microsoft.com/office/drawing/2014/main" val="663599121"/>
                    </a:ext>
                  </a:extLst>
                </a:gridCol>
                <a:gridCol w="2076697">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dirty="0">
                          <a:latin typeface="Aptos" panose="020B0004020202020204" pitchFamily="34" charset="0"/>
                        </a:rPr>
                        <a:t>WF-19 Innocent Spouse</a:t>
                      </a:r>
                    </a:p>
                  </a:txBody>
                  <a:tcPr/>
                </a:tc>
                <a:tc>
                  <a:txBody>
                    <a:bodyPr/>
                    <a:lstStyle/>
                    <a:p>
                      <a:pPr algn="ctr"/>
                      <a:r>
                        <a:rPr lang="en-US" sz="1200" dirty="0">
                          <a:latin typeface="Aptos" panose="020B0004020202020204" pitchFamily="34" charset="0"/>
                        </a:rPr>
                        <a:t>Kevin Whitacre, Nicole Brock</a:t>
                      </a:r>
                    </a:p>
                  </a:txBody>
                  <a:tcPr/>
                </a:tc>
                <a:tc>
                  <a:txBody>
                    <a:bodyPr/>
                    <a:lstStyle/>
                    <a:p>
                      <a:pPr algn="ctr"/>
                      <a:r>
                        <a:rPr lang="en-US" sz="1200" dirty="0">
                          <a:latin typeface="Aptos" panose="020B0004020202020204" pitchFamily="34" charset="0"/>
                        </a:rPr>
                        <a:t>8/5/2024-8/13/2024</a:t>
                      </a:r>
                    </a:p>
                  </a:txBody>
                  <a:tcPr/>
                </a:tc>
                <a:tc>
                  <a:txBody>
                    <a:bodyPr/>
                    <a:lstStyle/>
                    <a:p>
                      <a:pPr algn="ctr"/>
                      <a:r>
                        <a:rPr lang="en-US" sz="1200" dirty="0">
                          <a:latin typeface="Aptos" panose="020B0004020202020204" pitchFamily="34" charset="0"/>
                        </a:rPr>
                        <a:t>Demonstration of process in DM completed</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WF-48 Tax Collections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7/29/2024-8/23/2024</a:t>
                      </a:r>
                    </a:p>
                  </a:txBody>
                  <a:tcPr/>
                </a:tc>
                <a:tc>
                  <a:txBody>
                    <a:bodyPr/>
                    <a:lstStyle/>
                    <a:p>
                      <a:pPr algn="ctr"/>
                      <a:r>
                        <a:rPr lang="en-US" sz="1200" dirty="0">
                          <a:latin typeface="Aptos" panose="020B0004020202020204" pitchFamily="34" charset="0"/>
                        </a:rPr>
                        <a:t>Formal approval stage</a:t>
                      </a:r>
                    </a:p>
                  </a:txBody>
                  <a:tcPr/>
                </a:tc>
                <a:extLst>
                  <a:ext uri="{0D108BD9-81ED-4DB2-BD59-A6C34878D82A}">
                    <a16:rowId xmlns:a16="http://schemas.microsoft.com/office/drawing/2014/main" val="3601176363"/>
                  </a:ext>
                </a:extLst>
              </a:tr>
              <a:tr h="370840">
                <a:tc>
                  <a:txBody>
                    <a:bodyPr/>
                    <a:lstStyle/>
                    <a:p>
                      <a:pPr algn="ctr"/>
                      <a:r>
                        <a:rPr lang="en-US" sz="1200" dirty="0">
                          <a:latin typeface="Aptos" panose="020B0004020202020204" pitchFamily="34" charset="0"/>
                        </a:rPr>
                        <a:t>Skip Trace</a:t>
                      </a:r>
                    </a:p>
                  </a:txBody>
                  <a:tcPr/>
                </a:tc>
                <a:tc>
                  <a:txBody>
                    <a:bodyPr/>
                    <a:lstStyle/>
                    <a:p>
                      <a:pPr algn="ctr"/>
                      <a:r>
                        <a:rPr lang="en-US" sz="12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6/26/2024-8/12/2024</a:t>
                      </a:r>
                    </a:p>
                    <a:p>
                      <a:pPr algn="ctr"/>
                      <a:endParaRPr lang="en-US" sz="1200" dirty="0">
                        <a:latin typeface="Aptos" panose="020B00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Final walk-through completed</a:t>
                      </a:r>
                    </a:p>
                  </a:txBody>
                  <a:tcPr/>
                </a:tc>
                <a:extLst>
                  <a:ext uri="{0D108BD9-81ED-4DB2-BD59-A6C34878D82A}">
                    <a16:rowId xmlns:a16="http://schemas.microsoft.com/office/drawing/2014/main" val="621724651"/>
                  </a:ext>
                </a:extLst>
              </a:tr>
              <a:tr h="370840">
                <a:tc>
                  <a:txBody>
                    <a:bodyPr/>
                    <a:lstStyle/>
                    <a:p>
                      <a:pPr algn="ctr"/>
                      <a:r>
                        <a:rPr lang="en-US" sz="1200" dirty="0">
                          <a:latin typeface="Aptos" panose="020B0004020202020204" pitchFamily="34" charset="0"/>
                        </a:rPr>
                        <a:t>Workflow Look-backs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8/26/2024-present</a:t>
                      </a:r>
                    </a:p>
                  </a:txBody>
                  <a:tcPr/>
                </a:tc>
                <a:tc>
                  <a:txBody>
                    <a:bodyPr/>
                    <a:lstStyle/>
                    <a:p>
                      <a:pPr algn="ctr"/>
                      <a:r>
                        <a:rPr lang="en-US" sz="1200" dirty="0">
                          <a:latin typeface="Aptos" panose="020B0004020202020204" pitchFamily="34" charset="0"/>
                        </a:rPr>
                        <a:t>Ongoing through iteration 2</a:t>
                      </a:r>
                    </a:p>
                  </a:txBody>
                  <a:tcPr/>
                </a:tc>
                <a:extLst>
                  <a:ext uri="{0D108BD9-81ED-4DB2-BD59-A6C34878D82A}">
                    <a16:rowId xmlns:a16="http://schemas.microsoft.com/office/drawing/2014/main" val="1881952147"/>
                  </a:ext>
                </a:extLst>
              </a:tr>
            </a:tbl>
          </a:graphicData>
        </a:graphic>
      </p:graphicFrame>
    </p:spTree>
    <p:extLst>
      <p:ext uri="{BB962C8B-B14F-4D97-AF65-F5344CB8AC3E}">
        <p14:creationId xmlns:p14="http://schemas.microsoft.com/office/powerpoint/2010/main" val="135070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1633696555"/>
              </p:ext>
            </p:extLst>
          </p:nvPr>
        </p:nvGraphicFramePr>
        <p:xfrm>
          <a:off x="748202" y="938070"/>
          <a:ext cx="8290604" cy="4124960"/>
        </p:xfrm>
        <a:graphic>
          <a:graphicData uri="http://schemas.openxmlformats.org/drawingml/2006/table">
            <a:tbl>
              <a:tblPr firstRow="1" bandRow="1">
                <a:tableStyleId>{7DF18680-E054-41AD-8BC1-D1AEF772440D}</a:tableStyleId>
              </a:tblPr>
              <a:tblGrid>
                <a:gridCol w="2072651">
                  <a:extLst>
                    <a:ext uri="{9D8B030D-6E8A-4147-A177-3AD203B41FA5}">
                      <a16:colId xmlns:a16="http://schemas.microsoft.com/office/drawing/2014/main" val="1924760443"/>
                    </a:ext>
                  </a:extLst>
                </a:gridCol>
                <a:gridCol w="2072651">
                  <a:extLst>
                    <a:ext uri="{9D8B030D-6E8A-4147-A177-3AD203B41FA5}">
                      <a16:colId xmlns:a16="http://schemas.microsoft.com/office/drawing/2014/main" val="506991373"/>
                    </a:ext>
                  </a:extLst>
                </a:gridCol>
                <a:gridCol w="2072651">
                  <a:extLst>
                    <a:ext uri="{9D8B030D-6E8A-4147-A177-3AD203B41FA5}">
                      <a16:colId xmlns:a16="http://schemas.microsoft.com/office/drawing/2014/main" val="663599121"/>
                    </a:ext>
                  </a:extLst>
                </a:gridCol>
                <a:gridCol w="2072651">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dirty="0">
                          <a:latin typeface="Aptos" panose="020B0004020202020204" pitchFamily="34" charset="0"/>
                        </a:rPr>
                        <a:t>SOVOS-1099 </a:t>
                      </a:r>
                    </a:p>
                  </a:txBody>
                  <a:tcPr/>
                </a:tc>
                <a:tc>
                  <a:txBody>
                    <a:bodyPr/>
                    <a:lstStyle/>
                    <a:p>
                      <a:pPr algn="ctr"/>
                      <a:r>
                        <a:rPr lang="en-US" sz="1200" dirty="0">
                          <a:latin typeface="Aptos" panose="020B0004020202020204" pitchFamily="34" charset="0"/>
                        </a:rPr>
                        <a:t>David Boals, James Seeto</a:t>
                      </a:r>
                    </a:p>
                  </a:txBody>
                  <a:tcPr/>
                </a:tc>
                <a:tc>
                  <a:txBody>
                    <a:bodyPr/>
                    <a:lstStyle/>
                    <a:p>
                      <a:pPr algn="ctr"/>
                      <a:r>
                        <a:rPr lang="en-US" sz="1200" dirty="0">
                          <a:latin typeface="Aptos" panose="020B0004020202020204" pitchFamily="34" charset="0"/>
                        </a:rPr>
                        <a:t>8/1/2024-8/20/2024</a:t>
                      </a:r>
                    </a:p>
                  </a:txBody>
                  <a:tcPr/>
                </a:tc>
                <a:tc>
                  <a:txBody>
                    <a:bodyPr/>
                    <a:lstStyle/>
                    <a:p>
                      <a:pPr algn="ctr"/>
                      <a:r>
                        <a:rPr lang="en-US" sz="1200" dirty="0">
                          <a:latin typeface="Aptos" panose="020B0004020202020204" pitchFamily="34" charset="0"/>
                        </a:rPr>
                        <a:t>Formal approval stage</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Skip Tracing Interface</a:t>
                      </a:r>
                    </a:p>
                  </a:txBody>
                  <a:tcPr/>
                </a:tc>
                <a:tc>
                  <a:txBody>
                    <a:bodyPr/>
                    <a:lstStyle/>
                    <a:p>
                      <a:pPr algn="ctr"/>
                      <a:r>
                        <a:rPr lang="en-US" sz="12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6/26/2024-8/21/2024</a:t>
                      </a:r>
                    </a:p>
                    <a:p>
                      <a:pPr algn="ctr"/>
                      <a:endParaRPr lang="en-US" sz="1200" dirty="0">
                        <a:latin typeface="Aptos" panose="020B0004020202020204" pitchFamily="34" charset="0"/>
                      </a:endParaRPr>
                    </a:p>
                  </a:txBody>
                  <a:tcPr/>
                </a:tc>
                <a:tc>
                  <a:txBody>
                    <a:bodyPr/>
                    <a:lstStyle/>
                    <a:p>
                      <a:pPr algn="ctr"/>
                      <a:r>
                        <a:rPr lang="en-US" sz="1200" dirty="0">
                          <a:latin typeface="Aptos" panose="020B0004020202020204" pitchFamily="34" charset="0"/>
                        </a:rPr>
                        <a:t>Final walk-through completed</a:t>
                      </a:r>
                    </a:p>
                  </a:txBody>
                  <a:tcPr/>
                </a:tc>
                <a:extLst>
                  <a:ext uri="{0D108BD9-81ED-4DB2-BD59-A6C34878D82A}">
                    <a16:rowId xmlns:a16="http://schemas.microsoft.com/office/drawing/2014/main" val="3601176363"/>
                  </a:ext>
                </a:extLst>
              </a:tr>
              <a:tr h="370840">
                <a:tc>
                  <a:txBody>
                    <a:bodyPr/>
                    <a:lstStyle/>
                    <a:p>
                      <a:pPr algn="ctr"/>
                      <a:r>
                        <a:rPr lang="en-US" sz="1200" dirty="0">
                          <a:latin typeface="Aptos" panose="020B0004020202020204" pitchFamily="34" charset="0"/>
                        </a:rPr>
                        <a:t>BKY Skip Tracing</a:t>
                      </a:r>
                    </a:p>
                  </a:txBody>
                  <a:tcPr/>
                </a:tc>
                <a:tc>
                  <a:txBody>
                    <a:bodyPr/>
                    <a:lstStyle/>
                    <a:p>
                      <a:pPr algn="ctr"/>
                      <a:r>
                        <a:rPr lang="en-US" sz="1200" dirty="0">
                          <a:latin typeface="Aptos" panose="020B0004020202020204" pitchFamily="34" charset="0"/>
                        </a:rPr>
                        <a:t>Shannon Ray, Lucas Ward, Trish Lazich</a:t>
                      </a:r>
                    </a:p>
                  </a:txBody>
                  <a:tcPr/>
                </a:tc>
                <a:tc>
                  <a:txBody>
                    <a:bodyPr/>
                    <a:lstStyle/>
                    <a:p>
                      <a:pPr algn="ctr"/>
                      <a:r>
                        <a:rPr lang="en-US" sz="1200" dirty="0">
                          <a:latin typeface="Aptos" panose="020B0004020202020204" pitchFamily="34" charset="0"/>
                        </a:rPr>
                        <a:t>8/5/2024-8/12/2024</a:t>
                      </a:r>
                    </a:p>
                  </a:txBody>
                  <a:tcPr/>
                </a:tc>
                <a:tc>
                  <a:txBody>
                    <a:bodyPr/>
                    <a:lstStyle/>
                    <a:p>
                      <a:pPr algn="ctr"/>
                      <a:r>
                        <a:rPr lang="en-US" sz="1200" dirty="0">
                          <a:latin typeface="Aptos" panose="020B0004020202020204" pitchFamily="34" charset="0"/>
                        </a:rPr>
                        <a:t>Final walk-through completed</a:t>
                      </a:r>
                    </a:p>
                  </a:txBody>
                  <a:tcPr/>
                </a:tc>
                <a:extLst>
                  <a:ext uri="{0D108BD9-81ED-4DB2-BD59-A6C34878D82A}">
                    <a16:rowId xmlns:a16="http://schemas.microsoft.com/office/drawing/2014/main" val="1881952147"/>
                  </a:ext>
                </a:extLst>
              </a:tr>
              <a:tr h="370840">
                <a:tc>
                  <a:txBody>
                    <a:bodyPr/>
                    <a:lstStyle/>
                    <a:p>
                      <a:pPr algn="ctr"/>
                      <a:r>
                        <a:rPr lang="en-US" sz="1200" dirty="0">
                          <a:latin typeface="Aptos" panose="020B0004020202020204" pitchFamily="34" charset="0"/>
                        </a:rPr>
                        <a:t>Migration Discussions</a:t>
                      </a:r>
                    </a:p>
                  </a:txBody>
                  <a:tcPr/>
                </a:tc>
                <a:tc>
                  <a:txBody>
                    <a:bodyPr/>
                    <a:lstStyle/>
                    <a:p>
                      <a:pPr algn="ctr"/>
                      <a:r>
                        <a:rPr lang="en-US" sz="1200" dirty="0">
                          <a:latin typeface="Aptos" panose="020B0004020202020204" pitchFamily="34" charset="0"/>
                        </a:rPr>
                        <a:t>Billy Miller, Timothy Greene</a:t>
                      </a:r>
                    </a:p>
                  </a:txBody>
                  <a:tcPr/>
                </a:tc>
                <a:tc>
                  <a:txBody>
                    <a:bodyPr/>
                    <a:lstStyle/>
                    <a:p>
                      <a:pPr algn="ctr"/>
                      <a:r>
                        <a:rPr lang="en-US" sz="1200" dirty="0">
                          <a:latin typeface="Aptos" panose="020B0004020202020204" pitchFamily="34" charset="0"/>
                        </a:rPr>
                        <a:t>7/29/2024-Present</a:t>
                      </a:r>
                    </a:p>
                  </a:txBody>
                  <a:tcPr/>
                </a:tc>
                <a:tc>
                  <a:txBody>
                    <a:bodyPr/>
                    <a:lstStyle/>
                    <a:p>
                      <a:pPr algn="ctr"/>
                      <a:r>
                        <a:rPr lang="en-US" sz="1200" dirty="0">
                          <a:latin typeface="Aptos" panose="020B0004020202020204" pitchFamily="34" charset="0"/>
                        </a:rPr>
                        <a:t>Ongoing Migration discussions; first look at mapping in progress</a:t>
                      </a:r>
                    </a:p>
                  </a:txBody>
                  <a:tcPr/>
                </a:tc>
                <a:extLst>
                  <a:ext uri="{0D108BD9-81ED-4DB2-BD59-A6C34878D82A}">
                    <a16:rowId xmlns:a16="http://schemas.microsoft.com/office/drawing/2014/main" val="1318764098"/>
                  </a:ext>
                </a:extLst>
              </a:tr>
              <a:tr h="370840">
                <a:tc>
                  <a:txBody>
                    <a:bodyPr/>
                    <a:lstStyle/>
                    <a:p>
                      <a:pPr algn="ctr"/>
                      <a:r>
                        <a:rPr lang="en-US" sz="1200" dirty="0">
                          <a:latin typeface="Aptos" panose="020B0004020202020204" pitchFamily="34" charset="0"/>
                        </a:rPr>
                        <a:t>Certification (9020) Interface</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8/26/2024-8/29/2024</a:t>
                      </a:r>
                    </a:p>
                  </a:txBody>
                  <a:tcPr/>
                </a:tc>
                <a:tc>
                  <a:txBody>
                    <a:bodyPr/>
                    <a:lstStyle/>
                    <a:p>
                      <a:pPr algn="ctr"/>
                      <a:r>
                        <a:rPr lang="en-US" sz="1200" dirty="0">
                          <a:latin typeface="Aptos" panose="020B0004020202020204" pitchFamily="34" charset="0"/>
                        </a:rPr>
                        <a:t>Final walk-through scheduled</a:t>
                      </a:r>
                    </a:p>
                  </a:txBody>
                  <a:tcPr/>
                </a:tc>
                <a:extLst>
                  <a:ext uri="{0D108BD9-81ED-4DB2-BD59-A6C34878D82A}">
                    <a16:rowId xmlns:a16="http://schemas.microsoft.com/office/drawing/2014/main" val="2324940827"/>
                  </a:ext>
                </a:extLst>
              </a:tr>
              <a:tr h="370840">
                <a:tc>
                  <a:txBody>
                    <a:bodyPr/>
                    <a:lstStyle/>
                    <a:p>
                      <a:pPr algn="ctr"/>
                      <a:r>
                        <a:rPr lang="en-US" sz="1200" dirty="0">
                          <a:latin typeface="Aptos" panose="020B0004020202020204" pitchFamily="34" charset="0"/>
                        </a:rPr>
                        <a:t>Address update 9008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Sharnee Jennings, Nick Yono</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Aptos" panose="020B0004020202020204" pitchFamily="34" charset="0"/>
                      </a:endParaRPr>
                    </a:p>
                  </a:txBody>
                  <a:tcPr/>
                </a:tc>
                <a:tc>
                  <a:txBody>
                    <a:bodyPr/>
                    <a:lstStyle/>
                    <a:p>
                      <a:pPr algn="ctr"/>
                      <a:r>
                        <a:rPr lang="en-US" sz="1200" dirty="0">
                          <a:latin typeface="Aptos" panose="020B0004020202020204" pitchFamily="34" charset="0"/>
                        </a:rPr>
                        <a:t>8/29/2024-9/5/2024</a:t>
                      </a:r>
                    </a:p>
                  </a:txBody>
                  <a:tcPr/>
                </a:tc>
                <a:tc>
                  <a:txBody>
                    <a:bodyPr/>
                    <a:lstStyle/>
                    <a:p>
                      <a:pPr algn="ctr"/>
                      <a:r>
                        <a:rPr lang="en-US" sz="1200" dirty="0">
                          <a:latin typeface="Aptos" panose="020B0004020202020204" pitchFamily="34" charset="0"/>
                        </a:rPr>
                        <a:t>Final walk-through completed</a:t>
                      </a:r>
                    </a:p>
                  </a:txBody>
                  <a:tcPr/>
                </a:tc>
                <a:extLst>
                  <a:ext uri="{0D108BD9-81ED-4DB2-BD59-A6C34878D82A}">
                    <a16:rowId xmlns:a16="http://schemas.microsoft.com/office/drawing/2014/main" val="2596139992"/>
                  </a:ext>
                </a:extLst>
              </a:tr>
              <a:tr h="370840">
                <a:tc>
                  <a:txBody>
                    <a:bodyPr/>
                    <a:lstStyle/>
                    <a:p>
                      <a:pPr algn="ctr"/>
                      <a:r>
                        <a:rPr lang="en-US" sz="1200" dirty="0">
                          <a:latin typeface="Aptos" panose="020B0004020202020204" pitchFamily="34" charset="0"/>
                        </a:rPr>
                        <a:t>Non-Financial 9011.40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9/3/2024-9/5/2024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Final walk-through completed</a:t>
                      </a:r>
                    </a:p>
                  </a:txBody>
                  <a:tcPr/>
                </a:tc>
                <a:extLst>
                  <a:ext uri="{0D108BD9-81ED-4DB2-BD59-A6C34878D82A}">
                    <a16:rowId xmlns:a16="http://schemas.microsoft.com/office/drawing/2014/main" val="1279278811"/>
                  </a:ext>
                </a:extLst>
              </a:tr>
              <a:tr h="370840">
                <a:tc>
                  <a:txBody>
                    <a:bodyPr/>
                    <a:lstStyle/>
                    <a:p>
                      <a:pPr algn="ctr"/>
                      <a:r>
                        <a:rPr lang="en-US" sz="1200" dirty="0" err="1">
                          <a:latin typeface="Aptos" panose="020B0004020202020204" pitchFamily="34" charset="0"/>
                        </a:rPr>
                        <a:t>Decert</a:t>
                      </a:r>
                      <a:r>
                        <a:rPr lang="en-US" sz="1200" dirty="0">
                          <a:latin typeface="Aptos" panose="020B0004020202020204" pitchFamily="34" charset="0"/>
                        </a:rPr>
                        <a:t> 9407.40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9/5/2024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Final walk-through pending scheduling</a:t>
                      </a:r>
                    </a:p>
                  </a:txBody>
                  <a:tcPr/>
                </a:tc>
                <a:extLst>
                  <a:ext uri="{0D108BD9-81ED-4DB2-BD59-A6C34878D82A}">
                    <a16:rowId xmlns:a16="http://schemas.microsoft.com/office/drawing/2014/main" val="1195359373"/>
                  </a:ext>
                </a:extLst>
              </a:tr>
            </a:tbl>
          </a:graphicData>
        </a:graphic>
      </p:graphicFrame>
    </p:spTree>
    <p:extLst>
      <p:ext uri="{BB962C8B-B14F-4D97-AF65-F5344CB8AC3E}">
        <p14:creationId xmlns:p14="http://schemas.microsoft.com/office/powerpoint/2010/main" val="235226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C88C-21E2-65AE-CB3F-D344E8EFF891}"/>
              </a:ext>
            </a:extLst>
          </p:cNvPr>
          <p:cNvSpPr>
            <a:spLocks noGrp="1"/>
          </p:cNvSpPr>
          <p:nvPr>
            <p:ph type="title"/>
          </p:nvPr>
        </p:nvSpPr>
        <p:spPr>
          <a:xfrm>
            <a:off x="903941" y="205979"/>
            <a:ext cx="7782859" cy="857250"/>
          </a:xfrm>
        </p:spPr>
        <p:txBody>
          <a:bodyPr anchor="ctr">
            <a:normAutofit/>
          </a:bodyPr>
          <a:lstStyle/>
          <a:p>
            <a:r>
              <a:rPr lang="en-US" dirty="0">
                <a:latin typeface="Aptos" panose="020B0004020202020204" pitchFamily="34" charset="0"/>
              </a:rPr>
              <a:t>Design and Testing for ETLS</a:t>
            </a:r>
          </a:p>
        </p:txBody>
      </p:sp>
      <p:pic>
        <p:nvPicPr>
          <p:cNvPr id="1026" name="Picture 2">
            <a:extLst>
              <a:ext uri="{FF2B5EF4-FFF2-40B4-BE49-F238E27FC236}">
                <a16:creationId xmlns:a16="http://schemas.microsoft.com/office/drawing/2014/main" id="{9022362A-3DD6-F29F-387B-CECF6B2AC7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3941" y="1525658"/>
            <a:ext cx="8068204" cy="2844041"/>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52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Upcoming Engagement</a:t>
            </a:r>
          </a:p>
        </p:txBody>
      </p:sp>
      <p:graphicFrame>
        <p:nvGraphicFramePr>
          <p:cNvPr id="6" name="Table 5">
            <a:extLst>
              <a:ext uri="{FF2B5EF4-FFF2-40B4-BE49-F238E27FC236}">
                <a16:creationId xmlns:a16="http://schemas.microsoft.com/office/drawing/2014/main" id="{5BBD9375-1C24-C314-EE1D-DC6C25FFE658}"/>
              </a:ext>
            </a:extLst>
          </p:cNvPr>
          <p:cNvGraphicFramePr>
            <a:graphicFrameLocks noGrp="1"/>
          </p:cNvGraphicFramePr>
          <p:nvPr>
            <p:extLst>
              <p:ext uri="{D42A27DB-BD31-4B8C-83A1-F6EECF244321}">
                <p14:modId xmlns:p14="http://schemas.microsoft.com/office/powerpoint/2010/main" val="3086857371"/>
              </p:ext>
            </p:extLst>
          </p:nvPr>
        </p:nvGraphicFramePr>
        <p:xfrm>
          <a:off x="903941" y="1142577"/>
          <a:ext cx="8084272" cy="1940560"/>
        </p:xfrm>
        <a:graphic>
          <a:graphicData uri="http://schemas.openxmlformats.org/drawingml/2006/table">
            <a:tbl>
              <a:tblPr firstRow="1" bandRow="1">
                <a:tableStyleId>{93296810-A885-4BE3-A3E7-6D5BEEA58F35}</a:tableStyleId>
              </a:tblPr>
              <a:tblGrid>
                <a:gridCol w="4042136">
                  <a:extLst>
                    <a:ext uri="{9D8B030D-6E8A-4147-A177-3AD203B41FA5}">
                      <a16:colId xmlns:a16="http://schemas.microsoft.com/office/drawing/2014/main" val="930126640"/>
                    </a:ext>
                  </a:extLst>
                </a:gridCol>
                <a:gridCol w="4042136">
                  <a:extLst>
                    <a:ext uri="{9D8B030D-6E8A-4147-A177-3AD203B41FA5}">
                      <a16:colId xmlns:a16="http://schemas.microsoft.com/office/drawing/2014/main" val="540053431"/>
                    </a:ext>
                  </a:extLst>
                </a:gridCol>
              </a:tblGrid>
              <a:tr h="370840">
                <a:tc>
                  <a:txBody>
                    <a:bodyPr/>
                    <a:lstStyle/>
                    <a:p>
                      <a:r>
                        <a:rPr lang="en-US" sz="1400" dirty="0">
                          <a:latin typeface="Aptos" panose="020B0004020202020204" pitchFamily="34" charset="0"/>
                        </a:rPr>
                        <a:t>Session Name</a:t>
                      </a:r>
                    </a:p>
                  </a:txBody>
                  <a:tcPr/>
                </a:tc>
                <a:tc>
                  <a:txBody>
                    <a:bodyPr/>
                    <a:lstStyle/>
                    <a:p>
                      <a:r>
                        <a:rPr lang="en-US" sz="1400" dirty="0">
                          <a:latin typeface="Aptos" panose="020B0004020202020204" pitchFamily="34" charset="0"/>
                        </a:rPr>
                        <a:t>Date(s)</a:t>
                      </a:r>
                    </a:p>
                  </a:txBody>
                  <a:tcPr/>
                </a:tc>
                <a:extLst>
                  <a:ext uri="{0D108BD9-81ED-4DB2-BD59-A6C34878D82A}">
                    <a16:rowId xmlns:a16="http://schemas.microsoft.com/office/drawing/2014/main" val="3625126130"/>
                  </a:ext>
                </a:extLst>
              </a:tr>
              <a:tr h="370840">
                <a:tc>
                  <a:txBody>
                    <a:bodyPr/>
                    <a:lstStyle/>
                    <a:p>
                      <a:r>
                        <a:rPr lang="en-US" sz="1300" dirty="0">
                          <a:latin typeface="Aptos" panose="020B0004020202020204" pitchFamily="34" charset="0"/>
                        </a:rPr>
                        <a:t>Transaction Import (9011)</a:t>
                      </a:r>
                    </a:p>
                  </a:txBody>
                  <a:tcPr/>
                </a:tc>
                <a:tc>
                  <a:txBody>
                    <a:bodyPr/>
                    <a:lstStyle/>
                    <a:p>
                      <a:r>
                        <a:rPr lang="en-US" sz="1300" dirty="0">
                          <a:latin typeface="Aptos" panose="020B0004020202020204" pitchFamily="34" charset="0"/>
                        </a:rPr>
                        <a:t>9/12/2024: 1-3pm*</a:t>
                      </a:r>
                    </a:p>
                    <a:p>
                      <a:r>
                        <a:rPr lang="en-US" sz="1300" dirty="0">
                          <a:latin typeface="Aptos" panose="020B0004020202020204" pitchFamily="34" charset="0"/>
                        </a:rPr>
                        <a:t>9/13/2024: 10am-12pm*</a:t>
                      </a:r>
                    </a:p>
                  </a:txBody>
                  <a:tcPr/>
                </a:tc>
                <a:extLst>
                  <a:ext uri="{0D108BD9-81ED-4DB2-BD59-A6C34878D82A}">
                    <a16:rowId xmlns:a16="http://schemas.microsoft.com/office/drawing/2014/main" val="958968577"/>
                  </a:ext>
                </a:extLst>
              </a:tr>
              <a:tr h="370840">
                <a:tc>
                  <a:txBody>
                    <a:bodyPr/>
                    <a:lstStyle/>
                    <a:p>
                      <a:r>
                        <a:rPr lang="en-US" sz="1300" dirty="0">
                          <a:latin typeface="Aptos" panose="020B0004020202020204" pitchFamily="34" charset="0"/>
                        </a:rPr>
                        <a:t>True Up Web Service (8405.40)</a:t>
                      </a:r>
                    </a:p>
                  </a:txBody>
                  <a:tcPr/>
                </a:tc>
                <a:tc>
                  <a:txBody>
                    <a:bodyPr/>
                    <a:lstStyle/>
                    <a:p>
                      <a:r>
                        <a:rPr lang="en-US" sz="1300" dirty="0">
                          <a:latin typeface="Aptos" panose="020B0004020202020204" pitchFamily="34" charset="0"/>
                        </a:rPr>
                        <a:t>9/16/2024: 1-3pm*</a:t>
                      </a:r>
                    </a:p>
                    <a:p>
                      <a:r>
                        <a:rPr lang="en-US" sz="1300" dirty="0">
                          <a:latin typeface="Aptos" panose="020B0004020202020204" pitchFamily="34" charset="0"/>
                        </a:rPr>
                        <a:t>9/17/2024: 1-3pm*</a:t>
                      </a:r>
                    </a:p>
                    <a:p>
                      <a:r>
                        <a:rPr lang="en-US" sz="1300" dirty="0">
                          <a:latin typeface="Aptos" panose="020B0004020202020204" pitchFamily="34" charset="0"/>
                        </a:rPr>
                        <a:t>9/19/2024: 10am-12pm*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Aptos" panose="020B0004020202020204" pitchFamily="34" charset="0"/>
                        </a:rPr>
                        <a:t>9/19/2024: 1-3pm*</a:t>
                      </a:r>
                    </a:p>
                    <a:p>
                      <a:r>
                        <a:rPr lang="en-US" sz="1300" dirty="0">
                          <a:latin typeface="Aptos" panose="020B0004020202020204" pitchFamily="34" charset="0"/>
                        </a:rPr>
                        <a:t>9/20/2024: 10am-12pm*</a:t>
                      </a:r>
                    </a:p>
                  </a:txBody>
                  <a:tcPr/>
                </a:tc>
                <a:extLst>
                  <a:ext uri="{0D108BD9-81ED-4DB2-BD59-A6C34878D82A}">
                    <a16:rowId xmlns:a16="http://schemas.microsoft.com/office/drawing/2014/main" val="795030117"/>
                  </a:ext>
                </a:extLst>
              </a:tr>
            </a:tbl>
          </a:graphicData>
        </a:graphic>
      </p:graphicFrame>
      <p:sp>
        <p:nvSpPr>
          <p:cNvPr id="3" name="TextBox 2">
            <a:extLst>
              <a:ext uri="{FF2B5EF4-FFF2-40B4-BE49-F238E27FC236}">
                <a16:creationId xmlns:a16="http://schemas.microsoft.com/office/drawing/2014/main" id="{3A759FE9-F698-09DF-62E2-DB1FEC6A4FD1}"/>
              </a:ext>
            </a:extLst>
          </p:cNvPr>
          <p:cNvSpPr txBox="1"/>
          <p:nvPr/>
        </p:nvSpPr>
        <p:spPr>
          <a:xfrm>
            <a:off x="903941" y="3162485"/>
            <a:ext cx="2716107" cy="292388"/>
          </a:xfrm>
          <a:prstGeom prst="rect">
            <a:avLst/>
          </a:prstGeom>
          <a:noFill/>
        </p:spPr>
        <p:txBody>
          <a:bodyPr wrap="square" rtlCol="0">
            <a:spAutoFit/>
          </a:bodyPr>
          <a:lstStyle/>
          <a:p>
            <a:r>
              <a:rPr lang="en-US" sz="1300" dirty="0">
                <a:latin typeface="Aptos" panose="020B0004020202020204" pitchFamily="34" charset="0"/>
              </a:rPr>
              <a:t>*Subject to change</a:t>
            </a:r>
          </a:p>
        </p:txBody>
      </p:sp>
    </p:spTree>
    <p:extLst>
      <p:ext uri="{BB962C8B-B14F-4D97-AF65-F5344CB8AC3E}">
        <p14:creationId xmlns:p14="http://schemas.microsoft.com/office/powerpoint/2010/main" val="338632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F0F1-FB21-41DB-B07F-803D6559E886}"/>
              </a:ext>
            </a:extLst>
          </p:cNvPr>
          <p:cNvSpPr>
            <a:spLocks noGrp="1"/>
          </p:cNvSpPr>
          <p:nvPr>
            <p:ph type="title"/>
          </p:nvPr>
        </p:nvSpPr>
        <p:spPr>
          <a:xfrm>
            <a:off x="903939" y="54906"/>
            <a:ext cx="7782859" cy="857250"/>
          </a:xfrm>
        </p:spPr>
        <p:txBody>
          <a:bodyPr>
            <a:noAutofit/>
          </a:bodyPr>
          <a:lstStyle/>
          <a:p>
            <a:pPr algn="l"/>
            <a:r>
              <a:rPr lang="en-US" sz="2800" dirty="0">
                <a:latin typeface="Aptos" panose="020B0004020202020204" pitchFamily="34" charset="0"/>
              </a:rPr>
              <a:t>Validation of Stakeholder Feedback</a:t>
            </a:r>
          </a:p>
        </p:txBody>
      </p:sp>
      <p:graphicFrame>
        <p:nvGraphicFramePr>
          <p:cNvPr id="5" name="Table 4">
            <a:extLst>
              <a:ext uri="{FF2B5EF4-FFF2-40B4-BE49-F238E27FC236}">
                <a16:creationId xmlns:a16="http://schemas.microsoft.com/office/drawing/2014/main" id="{F082C414-2756-43C1-9941-6D4A6AB39AF1}"/>
              </a:ext>
            </a:extLst>
          </p:cNvPr>
          <p:cNvGraphicFramePr>
            <a:graphicFrameLocks noGrp="1"/>
          </p:cNvGraphicFramePr>
          <p:nvPr>
            <p:extLst>
              <p:ext uri="{D42A27DB-BD31-4B8C-83A1-F6EECF244321}">
                <p14:modId xmlns:p14="http://schemas.microsoft.com/office/powerpoint/2010/main" val="1212220158"/>
              </p:ext>
            </p:extLst>
          </p:nvPr>
        </p:nvGraphicFramePr>
        <p:xfrm>
          <a:off x="903940" y="818688"/>
          <a:ext cx="7970184" cy="4267200"/>
        </p:xfrm>
        <a:graphic>
          <a:graphicData uri="http://schemas.openxmlformats.org/drawingml/2006/table">
            <a:tbl>
              <a:tblPr firstRow="1" bandRow="1">
                <a:tableStyleId>{1FECB4D8-DB02-4DC6-A0A2-4F2EBAE1DC90}</a:tableStyleId>
              </a:tblPr>
              <a:tblGrid>
                <a:gridCol w="7970184">
                  <a:extLst>
                    <a:ext uri="{9D8B030D-6E8A-4147-A177-3AD203B41FA5}">
                      <a16:colId xmlns:a16="http://schemas.microsoft.com/office/drawing/2014/main" val="1754581659"/>
                    </a:ext>
                  </a:extLst>
                </a:gridCol>
              </a:tblGrid>
              <a:tr h="370840">
                <a:tc>
                  <a:txBody>
                    <a:bodyPr/>
                    <a:lstStyle/>
                    <a:p>
                      <a:pPr algn="ctr"/>
                      <a:r>
                        <a:rPr lang="en-US" sz="1800" dirty="0">
                          <a:latin typeface="Aptos" panose="020B0004020202020204" pitchFamily="34" charset="0"/>
                        </a:rPr>
                        <a:t>Pain Points/Concerns - Updated</a:t>
                      </a:r>
                    </a:p>
                  </a:txBody>
                  <a:tcPr/>
                </a:tc>
                <a:extLst>
                  <a:ext uri="{0D108BD9-81ED-4DB2-BD59-A6C34878D82A}">
                    <a16:rowId xmlns:a16="http://schemas.microsoft.com/office/drawing/2014/main" val="1580925226"/>
                  </a:ext>
                </a:extLst>
              </a:tr>
              <a:tr h="370840">
                <a:tc>
                  <a:txBody>
                    <a:bodyPr/>
                    <a:lstStyle/>
                    <a:p>
                      <a:r>
                        <a:rPr lang="en-US" sz="1100" dirty="0">
                          <a:latin typeface="Aptos" panose="020B0004020202020204" pitchFamily="34" charset="0"/>
                        </a:rPr>
                        <a:t>Current collections system is inefficient and not programmed to handle certain aspects of the collections process, necessitating manual intervention (i.e., Tax memos process, payment error reports, etc.). </a:t>
                      </a:r>
                      <a:r>
                        <a:rPr lang="en-US" sz="1100" i="1" dirty="0">
                          <a:latin typeface="Aptos" panose="020B0004020202020204" pitchFamily="34" charset="0"/>
                        </a:rPr>
                        <a:t>Ongoing internal and design session discussions taking place.</a:t>
                      </a:r>
                      <a:endParaRPr lang="en-US" sz="1100" dirty="0">
                        <a:latin typeface="Aptos" panose="020B0004020202020204" pitchFamily="34" charset="0"/>
                      </a:endParaRPr>
                    </a:p>
                  </a:txBody>
                  <a:tcPr/>
                </a:tc>
                <a:extLst>
                  <a:ext uri="{0D108BD9-81ED-4DB2-BD59-A6C34878D82A}">
                    <a16:rowId xmlns:a16="http://schemas.microsoft.com/office/drawing/2014/main" val="2832493320"/>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Concerns around Client Invoicing as it relates to the current Compass Reports system. </a:t>
                      </a:r>
                      <a:r>
                        <a:rPr lang="en-US" sz="1100" i="1" dirty="0">
                          <a:latin typeface="Aptos" panose="020B0004020202020204" pitchFamily="34" charset="0"/>
                        </a:rPr>
                        <a:t>Ongoing internal discussions taking place.</a:t>
                      </a:r>
                      <a:endParaRPr lang="en-US" sz="11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781866921"/>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Concerned about system access for Debt Manager (as some Tax Examiners can currently access debtors in CUBS directly), and ensuring that their agents should only be able to view and add notes.  </a:t>
                      </a:r>
                      <a:r>
                        <a:rPr lang="en-US" sz="1100" b="0" i="1" u="none" strike="noStrike" kern="1200" baseline="0" dirty="0">
                          <a:solidFill>
                            <a:schemeClr val="dk1"/>
                          </a:solidFill>
                          <a:latin typeface="Aptos" panose="020B0004020202020204" pitchFamily="34" charset="0"/>
                          <a:ea typeface="+mn-ea"/>
                          <a:cs typeface="+mn-cs"/>
                        </a:rPr>
                        <a:t>Will be addressed systematically through roles set for each user.</a:t>
                      </a:r>
                    </a:p>
                  </a:txBody>
                  <a:tcPr/>
                </a:tc>
                <a:extLst>
                  <a:ext uri="{0D108BD9-81ED-4DB2-BD59-A6C34878D82A}">
                    <a16:rowId xmlns:a16="http://schemas.microsoft.com/office/drawing/2014/main" val="313888256"/>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Concerns re: eliminating debt by bucket. </a:t>
                      </a:r>
                      <a:r>
                        <a:rPr lang="en-US" sz="1100" i="1" dirty="0">
                          <a:latin typeface="Aptos" panose="020B0004020202020204" pitchFamily="34" charset="0"/>
                        </a:rPr>
                        <a:t>Ongoing internal discussions taking place.</a:t>
                      </a:r>
                      <a:endParaRPr lang="en-US" sz="11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1058783163"/>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Concerns about AGI/CC calculating and being removed appropriately, both manually and when Tax passes an adjustment to the AGO for updates.  </a:t>
                      </a:r>
                      <a:r>
                        <a:rPr lang="en-US" sz="1100" b="0" i="1" u="none" strike="noStrike" kern="1200" baseline="0" dirty="0">
                          <a:solidFill>
                            <a:schemeClr val="dk1"/>
                          </a:solidFill>
                          <a:latin typeface="Aptos" panose="020B0004020202020204" pitchFamily="34" charset="0"/>
                          <a:ea typeface="+mn-ea"/>
                          <a:cs typeface="+mn-cs"/>
                        </a:rPr>
                        <a:t>Reviewing in design.</a:t>
                      </a:r>
                    </a:p>
                  </a:txBody>
                  <a:tcPr/>
                </a:tc>
                <a:extLst>
                  <a:ext uri="{0D108BD9-81ED-4DB2-BD59-A6C34878D82A}">
                    <a16:rowId xmlns:a16="http://schemas.microsoft.com/office/drawing/2014/main" val="4189206487"/>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AGO processing overpayments without Tax memo/prompting. </a:t>
                      </a:r>
                      <a:r>
                        <a:rPr lang="en-US" sz="1100" i="1" dirty="0">
                          <a:latin typeface="Aptos" panose="020B0004020202020204" pitchFamily="34" charset="0"/>
                        </a:rPr>
                        <a:t>Ongoing internal discussions taking place.</a:t>
                      </a:r>
                      <a:endParaRPr lang="en-US" sz="11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25503646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ptos" panose="020B0004020202020204" pitchFamily="34" charset="0"/>
                        </a:rPr>
                        <a:t>Out of statute overpayments following Tax Statute and allowing adjustments to pass to DM accordingly. </a:t>
                      </a:r>
                      <a:r>
                        <a:rPr lang="en-US" sz="1100" i="1" dirty="0">
                          <a:latin typeface="Aptos" panose="020B0004020202020204" pitchFamily="34" charset="0"/>
                        </a:rPr>
                        <a:t>Ongoing internal discussions taking place.</a:t>
                      </a:r>
                      <a:endParaRPr lang="en-US" sz="1100" dirty="0">
                        <a:latin typeface="Aptos" panose="020B0004020202020204" pitchFamily="34" charset="0"/>
                      </a:endParaRPr>
                    </a:p>
                  </a:txBody>
                  <a:tcPr/>
                </a:tc>
                <a:extLst>
                  <a:ext uri="{0D108BD9-81ED-4DB2-BD59-A6C34878D82A}">
                    <a16:rowId xmlns:a16="http://schemas.microsoft.com/office/drawing/2014/main" val="30769999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ptos" panose="020B0004020202020204" pitchFamily="34" charset="0"/>
                        </a:rPr>
                        <a:t>Ease of taxpayer registration for the payment portal (out of scope)</a:t>
                      </a:r>
                    </a:p>
                  </a:txBody>
                  <a:tcPr/>
                </a:tc>
                <a:extLst>
                  <a:ext uri="{0D108BD9-81ED-4DB2-BD59-A6C34878D82A}">
                    <a16:rowId xmlns:a16="http://schemas.microsoft.com/office/drawing/2014/main" val="411972431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ptos" panose="020B0004020202020204" pitchFamily="34" charset="0"/>
                        </a:rPr>
                        <a:t>TOPS notices – can the AGO send?  </a:t>
                      </a:r>
                      <a:r>
                        <a:rPr lang="en-US" sz="1100" i="1" dirty="0">
                          <a:latin typeface="Aptos" panose="020B0004020202020204" pitchFamily="34" charset="0"/>
                        </a:rPr>
                        <a:t>Ongoing internal discussions taking place.</a:t>
                      </a:r>
                    </a:p>
                  </a:txBody>
                  <a:tcPr/>
                </a:tc>
                <a:extLst>
                  <a:ext uri="{0D108BD9-81ED-4DB2-BD59-A6C34878D82A}">
                    <a16:rowId xmlns:a16="http://schemas.microsoft.com/office/drawing/2014/main" val="1984281257"/>
                  </a:ext>
                </a:extLst>
              </a:tr>
            </a:tbl>
          </a:graphicData>
        </a:graphic>
      </p:graphicFrame>
      <p:pic>
        <p:nvPicPr>
          <p:cNvPr id="4" name="Picture 3">
            <a:extLst>
              <a:ext uri="{FF2B5EF4-FFF2-40B4-BE49-F238E27FC236}">
                <a16:creationId xmlns:a16="http://schemas.microsoft.com/office/drawing/2014/main" id="{CA87B4C8-8462-6C40-F0A1-A7B3382FD870}"/>
              </a:ext>
            </a:extLst>
          </p:cNvPr>
          <p:cNvPicPr>
            <a:picLocks noChangeAspect="1"/>
          </p:cNvPicPr>
          <p:nvPr/>
        </p:nvPicPr>
        <p:blipFill>
          <a:blip r:embed="rId2"/>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56292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1872733"/>
            <a:ext cx="7782859" cy="1229282"/>
          </a:xfrm>
        </p:spPr>
        <p:txBody>
          <a:bodyPr>
            <a:normAutofit fontScale="90000"/>
          </a:bodyPr>
          <a:lstStyle/>
          <a:p>
            <a:r>
              <a:rPr lang="en-US" dirty="0">
                <a:latin typeface="Aptos" panose="020B0004020202020204" pitchFamily="34" charset="0"/>
              </a:rPr>
              <a:t>Resource Check-in / </a:t>
            </a:r>
            <a:br>
              <a:rPr lang="en-US" dirty="0">
                <a:latin typeface="Aptos" panose="020B0004020202020204" pitchFamily="34" charset="0"/>
              </a:rPr>
            </a:br>
            <a:r>
              <a:rPr lang="en-US" dirty="0">
                <a:latin typeface="Aptos" panose="020B0004020202020204" pitchFamily="34" charset="0"/>
              </a:rPr>
              <a:t>Design Session Feedback</a:t>
            </a:r>
          </a:p>
        </p:txBody>
      </p:sp>
    </p:spTree>
    <p:extLst>
      <p:ext uri="{BB962C8B-B14F-4D97-AF65-F5344CB8AC3E}">
        <p14:creationId xmlns:p14="http://schemas.microsoft.com/office/powerpoint/2010/main" val="2490884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2.xml><?xml version="1.0" encoding="utf-8"?>
<ds:datastoreItem xmlns:ds="http://schemas.openxmlformats.org/officeDocument/2006/customXml" ds:itemID="{BCC288A5-373C-459B-B780-9AA6D0ECD93D}">
  <ds:schemaRefs>
    <ds:schemaRef ds:uri="http://schemas.microsoft.com/sharepoint/v3/contenttype/forms"/>
  </ds:schemaRefs>
</ds:datastoreItem>
</file>

<file path=customXml/itemProps3.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66023</TotalTime>
  <Words>524</Words>
  <Application>Microsoft Office PowerPoint</Application>
  <PresentationFormat>On-screen Show (16:9)</PresentationFormat>
  <Paragraphs>104</Paragraphs>
  <Slides>11</Slides>
  <Notes>9</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11</vt:i4>
      </vt:variant>
    </vt:vector>
  </HeadingPairs>
  <TitlesOfParts>
    <vt:vector size="36"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Non-Technical Workflows</vt:lpstr>
      <vt:lpstr>Technical Workflows</vt:lpstr>
      <vt:lpstr>Design and Testing for ETLS</vt:lpstr>
      <vt:lpstr>Upcoming Engagement</vt:lpstr>
      <vt:lpstr>Validation of Stakeholder Feedback</vt:lpstr>
      <vt:lpstr>Resource Check-in /  Design Session Feedback</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1713</cp:revision>
  <cp:lastPrinted>2020-11-09T17:33:02Z</cp:lastPrinted>
  <dcterms:created xsi:type="dcterms:W3CDTF">2020-06-09T14:21:50Z</dcterms:created>
  <dcterms:modified xsi:type="dcterms:W3CDTF">2024-09-11T15:23:29Z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