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4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8288000" cy="10287000"/>
  <p:notesSz cx="6858000" cy="9144000"/>
  <p:embeddedFontLst>
    <p:embeddedFont>
      <p:font typeface="Century Gothic Paneuropean Bold" panose="020B0604020202020204" charset="0"/>
      <p:regular r:id="rId19"/>
    </p:embeddedFont>
    <p:embeddedFont>
      <p:font typeface="ITC Franklin Gothic LT" panose="020B0604020202020204" charset="0"/>
      <p:regular r:id="rId20"/>
    </p:embeddedFont>
    <p:embeddedFont>
      <p:font typeface="ITC Franklin Gothic LT Italics" panose="020B0604020202020204" charset="0"/>
      <p:regular r:id="rId21"/>
    </p:embeddedFont>
    <p:embeddedFont>
      <p:font typeface="ITC Franklin Gothic LT Semi-Bold" panose="020B0604020202020204" charset="0"/>
      <p:regular r:id="rId22"/>
    </p:embeddedFont>
    <p:embeddedFont>
      <p:font typeface="Nunito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EDB"/>
    <a:srgbClr val="EBDFC1"/>
    <a:srgbClr val="F2E9D2"/>
    <a:srgbClr val="F4ECD8"/>
    <a:srgbClr val="EDE2CB"/>
    <a:srgbClr val="EFE4C9"/>
    <a:srgbClr val="D8CCB0"/>
    <a:srgbClr val="EADEBD"/>
    <a:srgbClr val="E3D7B9"/>
    <a:srgbClr val="F6F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77" autoAdjust="0"/>
  </p:normalViewPr>
  <p:slideViewPr>
    <p:cSldViewPr snapToGrid="0">
      <p:cViewPr>
        <p:scale>
          <a:sx n="33" d="100"/>
          <a:sy n="33" d="100"/>
        </p:scale>
        <p:origin x="1666" y="5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lakeslee" userId="9401056a-aadd-4760-9a00-d64538cd8a31" providerId="ADAL" clId="{A9339900-72CC-4EF0-8F0F-30AA4AD76B41}"/>
    <pc:docChg chg="modSld">
      <pc:chgData name="Hannah Blakeslee" userId="9401056a-aadd-4760-9a00-d64538cd8a31" providerId="ADAL" clId="{A9339900-72CC-4EF0-8F0F-30AA4AD76B41}" dt="2026-09-09T14:43:07.350" v="61" actId="20577"/>
      <pc:docMkLst>
        <pc:docMk/>
      </pc:docMkLst>
      <pc:sldChg chg="modSp mod">
        <pc:chgData name="Hannah Blakeslee" userId="9401056a-aadd-4760-9a00-d64538cd8a31" providerId="ADAL" clId="{A9339900-72CC-4EF0-8F0F-30AA4AD76B41}" dt="2026-09-09T14:37:54.308" v="53" actId="20577"/>
        <pc:sldMkLst>
          <pc:docMk/>
          <pc:sldMk cId="0" sldId="257"/>
        </pc:sldMkLst>
        <pc:spChg chg="mod">
          <ac:chgData name="Hannah Blakeslee" userId="9401056a-aadd-4760-9a00-d64538cd8a31" providerId="ADAL" clId="{A9339900-72CC-4EF0-8F0F-30AA4AD76B41}" dt="2026-09-09T14:37:54.308" v="53" actId="20577"/>
          <ac:spMkLst>
            <pc:docMk/>
            <pc:sldMk cId="0" sldId="257"/>
            <ac:spMk id="8" creationId="{00000000-0000-0000-0000-000000000000}"/>
          </ac:spMkLst>
        </pc:spChg>
      </pc:sldChg>
      <pc:sldChg chg="addSp modSp">
        <pc:chgData name="Hannah Blakeslee" userId="9401056a-aadd-4760-9a00-d64538cd8a31" providerId="ADAL" clId="{A9339900-72CC-4EF0-8F0F-30AA4AD76B41}" dt="2026-09-04T19:04:22.352" v="0"/>
        <pc:sldMkLst>
          <pc:docMk/>
          <pc:sldMk cId="0" sldId="260"/>
        </pc:sldMkLst>
        <pc:spChg chg="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44" creationId="{566F2C38-39CE-C73F-1D63-9995137AD986}"/>
          </ac:spMkLst>
        </pc:spChg>
        <pc:spChg chg="add 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46" creationId="{3B9DB8E9-AD8B-7532-DF42-E8B2D0EE1D89}"/>
          </ac:spMkLst>
        </pc:spChg>
        <pc:spChg chg="add 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47" creationId="{835979C5-8D83-9FBD-3B2E-90225838449A}"/>
          </ac:spMkLst>
        </pc:spChg>
        <pc:spChg chg="add 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48" creationId="{AE6A07CE-37DE-DDFD-9012-4D6946D2B0AA}"/>
          </ac:spMkLst>
        </pc:spChg>
        <pc:spChg chg="add 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49" creationId="{72648ABD-FB21-A7D4-5C9D-7D740DF560E8}"/>
          </ac:spMkLst>
        </pc:spChg>
        <pc:spChg chg="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51" creationId="{BA1F2966-BFB5-A139-3815-773A4AD806A0}"/>
          </ac:spMkLst>
        </pc:spChg>
        <pc:spChg chg="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52" creationId="{AD0C12F0-D6C2-BBD1-D550-AD7AE28823FE}"/>
          </ac:spMkLst>
        </pc:spChg>
        <pc:spChg chg="mod">
          <ac:chgData name="Hannah Blakeslee" userId="9401056a-aadd-4760-9a00-d64538cd8a31" providerId="ADAL" clId="{A9339900-72CC-4EF0-8F0F-30AA4AD76B41}" dt="2026-09-04T19:04:22.352" v="0"/>
          <ac:spMkLst>
            <pc:docMk/>
            <pc:sldMk cId="0" sldId="260"/>
            <ac:spMk id="58" creationId="{8561A568-B25B-386A-2DBC-DFD3EF0513B8}"/>
          </ac:spMkLst>
        </pc:spChg>
      </pc:sldChg>
      <pc:sldChg chg="modSp mod">
        <pc:chgData name="Hannah Blakeslee" userId="9401056a-aadd-4760-9a00-d64538cd8a31" providerId="ADAL" clId="{A9339900-72CC-4EF0-8F0F-30AA4AD76B41}" dt="2026-09-09T14:41:40.214" v="60" actId="20577"/>
        <pc:sldMkLst>
          <pc:docMk/>
          <pc:sldMk cId="0" sldId="264"/>
        </pc:sldMkLst>
        <pc:spChg chg="mod">
          <ac:chgData name="Hannah Blakeslee" userId="9401056a-aadd-4760-9a00-d64538cd8a31" providerId="ADAL" clId="{A9339900-72CC-4EF0-8F0F-30AA4AD76B41}" dt="2026-09-09T14:41:40.214" v="60" actId="20577"/>
          <ac:spMkLst>
            <pc:docMk/>
            <pc:sldMk cId="0" sldId="264"/>
            <ac:spMk id="34" creationId="{00000000-0000-0000-0000-000000000000}"/>
          </ac:spMkLst>
        </pc:spChg>
        <pc:spChg chg="mod">
          <ac:chgData name="Hannah Blakeslee" userId="9401056a-aadd-4760-9a00-d64538cd8a31" providerId="ADAL" clId="{A9339900-72CC-4EF0-8F0F-30AA4AD76B41}" dt="2026-09-09T14:40:39.531" v="59" actId="20577"/>
          <ac:spMkLst>
            <pc:docMk/>
            <pc:sldMk cId="0" sldId="264"/>
            <ac:spMk id="48" creationId="{00000000-0000-0000-0000-000000000000}"/>
          </ac:spMkLst>
        </pc:spChg>
      </pc:sldChg>
      <pc:sldChg chg="modSp mod">
        <pc:chgData name="Hannah Blakeslee" userId="9401056a-aadd-4760-9a00-d64538cd8a31" providerId="ADAL" clId="{A9339900-72CC-4EF0-8F0F-30AA4AD76B41}" dt="2026-09-09T14:43:07.350" v="61" actId="20577"/>
        <pc:sldMkLst>
          <pc:docMk/>
          <pc:sldMk cId="0" sldId="267"/>
        </pc:sldMkLst>
        <pc:spChg chg="mod">
          <ac:chgData name="Hannah Blakeslee" userId="9401056a-aadd-4760-9a00-d64538cd8a31" providerId="ADAL" clId="{A9339900-72CC-4EF0-8F0F-30AA4AD76B41}" dt="2026-09-09T14:43:07.350" v="61" actId="20577"/>
          <ac:spMkLst>
            <pc:docMk/>
            <pc:sldMk cId="0" sldId="267"/>
            <ac:spMk id="4" creationId="{00000000-0000-0000-0000-000000000000}"/>
          </ac:spMkLst>
        </pc:spChg>
      </pc:sldChg>
      <pc:sldChg chg="modSp mod">
        <pc:chgData name="Hannah Blakeslee" userId="9401056a-aadd-4760-9a00-d64538cd8a31" providerId="ADAL" clId="{A9339900-72CC-4EF0-8F0F-30AA4AD76B41}" dt="2026-09-09T14:39:13.025" v="58" actId="20577"/>
        <pc:sldMkLst>
          <pc:docMk/>
          <pc:sldMk cId="1238931217" sldId="274"/>
        </pc:sldMkLst>
        <pc:spChg chg="mod">
          <ac:chgData name="Hannah Blakeslee" userId="9401056a-aadd-4760-9a00-d64538cd8a31" providerId="ADAL" clId="{A9339900-72CC-4EF0-8F0F-30AA4AD76B41}" dt="2026-09-09T14:39:13.025" v="58" actId="20577"/>
          <ac:spMkLst>
            <pc:docMk/>
            <pc:sldMk cId="1238931217" sldId="274"/>
            <ac:spMk id="36" creationId="{6924DE83-4D9C-3274-632C-3BF8BDB67932}"/>
          </ac:spMkLst>
        </pc:spChg>
        <pc:spChg chg="mod">
          <ac:chgData name="Hannah Blakeslee" userId="9401056a-aadd-4760-9a00-d64538cd8a31" providerId="ADAL" clId="{A9339900-72CC-4EF0-8F0F-30AA4AD76B41}" dt="2026-09-09T14:39:05.468" v="57" actId="20577"/>
          <ac:spMkLst>
            <pc:docMk/>
            <pc:sldMk cId="1238931217" sldId="274"/>
            <ac:spMk id="38" creationId="{A8FADDDF-90D8-421B-569A-2B0A6F96CDC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Things to know about the FitPortal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When you log in to the FitPortal with manager access this is your landing page. The IDRs are found by clicking the dropdown arrow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Review of the main points of the presentation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Review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Review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Question and answer time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the team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2EECC-E59C-653A-BB6F-343DABB88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866558-1DAB-6EA0-8708-BD0B2DDD4B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BF251-DAF1-5EFB-3A8D-DDD2E041267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496D17D-ECC7-3052-F407-D3BFBA5773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DFA3873-6D47-B88A-F826-D6E50BF7C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The Compass report found on Client Compass will be replaced by a collection of files called the IDR or Individual Detail Report found on the FitPortal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9B75C-189A-4CBF-8CCC-1322F65020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536E4-47F7-FA8B-8C01-806CF0FBB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30879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 IDR is made up of these three files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The new Summary file looks like this, it is a PDF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New agency payment file compared to the old one, this is a CSV also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Discuss where creditors can access different parts of the IDR note that Client Compass is going away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 files becomes available to you on this schedule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The FitPortal has been mentioned as the location for picking up files. Let's take a closer look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7.sv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14.png"/><Relationship Id="rId9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10" Type="http://schemas.openxmlformats.org/officeDocument/2006/relationships/image" Target="../media/image9.svg"/><Relationship Id="rId4" Type="http://schemas.openxmlformats.org/officeDocument/2006/relationships/image" Target="../media/image26.sv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CaresAPInvoicing@ohioago.gov" TargetMode="External"/><Relationship Id="rId4" Type="http://schemas.openxmlformats.org/officeDocument/2006/relationships/hyperlink" Target="mailto:acctg-invoicing@ohioago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0.svg"/><Relationship Id="rId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13.png"/><Relationship Id="rId9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5.svg"/><Relationship Id="rId3" Type="http://schemas.openxmlformats.org/officeDocument/2006/relationships/image" Target="../media/image16.png"/><Relationship Id="rId7" Type="http://schemas.openxmlformats.org/officeDocument/2006/relationships/image" Target="../media/image9.sv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8.svg"/><Relationship Id="rId10" Type="http://schemas.openxmlformats.org/officeDocument/2006/relationships/image" Target="../media/image23.sv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6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10" Type="http://schemas.openxmlformats.org/officeDocument/2006/relationships/image" Target="../media/image28.svg"/><Relationship Id="rId4" Type="http://schemas.openxmlformats.org/officeDocument/2006/relationships/image" Target="../media/image14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922578" y="1584990"/>
            <a:ext cx="15565717" cy="3321710"/>
            <a:chOff x="0" y="0"/>
            <a:chExt cx="20754289" cy="44289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754290" cy="4428947"/>
            </a:xfrm>
            <a:custGeom>
              <a:avLst/>
              <a:gdLst/>
              <a:ahLst/>
              <a:cxnLst/>
              <a:rect l="l" t="t" r="r" b="b"/>
              <a:pathLst>
                <a:path w="20754290" h="4428947">
                  <a:moveTo>
                    <a:pt x="0" y="0"/>
                  </a:moveTo>
                  <a:lnTo>
                    <a:pt x="20754290" y="0"/>
                  </a:lnTo>
                  <a:lnTo>
                    <a:pt x="20754290" y="4428947"/>
                  </a:lnTo>
                  <a:lnTo>
                    <a:pt x="0" y="442894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65500" b="-1711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0"/>
              <a:ext cx="20754289" cy="46194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880"/>
                </a:lnSpc>
              </a:pPr>
              <a:r>
                <a:rPr lang="en-US" sz="9900" b="1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Making the Move </a:t>
              </a:r>
            </a:p>
            <a:p>
              <a:pPr algn="l">
                <a:lnSpc>
                  <a:spcPts val="11880"/>
                </a:lnSpc>
              </a:pPr>
              <a:r>
                <a:rPr lang="en-US" sz="9900" b="1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to Debt Manager (DM)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2578" y="5143500"/>
            <a:ext cx="15565717" cy="1714500"/>
            <a:chOff x="0" y="0"/>
            <a:chExt cx="20754289" cy="228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754290" cy="2286000"/>
            </a:xfrm>
            <a:custGeom>
              <a:avLst/>
              <a:gdLst/>
              <a:ahLst/>
              <a:cxnLst/>
              <a:rect l="l" t="t" r="r" b="b"/>
              <a:pathLst>
                <a:path w="20754290" h="2286000">
                  <a:moveTo>
                    <a:pt x="0" y="0"/>
                  </a:moveTo>
                  <a:lnTo>
                    <a:pt x="20754290" y="0"/>
                  </a:lnTo>
                  <a:lnTo>
                    <a:pt x="2075429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26902" b="-12690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42875"/>
              <a:ext cx="20754289" cy="24288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8640"/>
                </a:lnSpc>
              </a:pPr>
              <a:r>
                <a:rPr lang="en-US" sz="7200">
                  <a:solidFill>
                    <a:srgbClr val="FFFFFF"/>
                  </a:solidFill>
                  <a:latin typeface="ITC Franklin Gothic LT"/>
                  <a:ea typeface="ITC Franklin Gothic LT"/>
                  <a:cs typeface="ITC Franklin Gothic LT"/>
                  <a:sym typeface="ITC Franklin Gothic LT"/>
                </a:rPr>
                <a:t>Accounting Essentials for Your Team</a:t>
              </a:r>
            </a:p>
          </p:txBody>
        </p:sp>
      </p:grpSp>
      <p:sp>
        <p:nvSpPr>
          <p:cNvPr id="9" name="AutoShape 9"/>
          <p:cNvSpPr/>
          <p:nvPr/>
        </p:nvSpPr>
        <p:spPr>
          <a:xfrm rot="26280">
            <a:off x="1922469" y="4920986"/>
            <a:ext cx="7475601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logo on a grey surface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463040" y="3914642"/>
            <a:ext cx="15361920" cy="2492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49"/>
              </a:lnSpc>
            </a:pPr>
            <a:r>
              <a:rPr lang="en-US" sz="9719" b="1" dirty="0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Introducing the </a:t>
            </a:r>
          </a:p>
          <a:p>
            <a:pPr algn="l">
              <a:lnSpc>
                <a:spcPts val="9749"/>
              </a:lnSpc>
            </a:pPr>
            <a:r>
              <a:rPr lang="en-US" sz="9700" b="1" dirty="0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CARES FitPortal</a:t>
            </a:r>
            <a:endParaRPr lang="en-US" sz="9700" b="1" dirty="0">
              <a:solidFill>
                <a:srgbClr val="FFFFFF"/>
              </a:solidFill>
              <a:latin typeface="ITC Franklin Gothic LT Semi-Bold"/>
              <a:ea typeface="ITC Franklin Gothic LT Semi-Bold"/>
              <a:cs typeface="ITC Franklin Gothic LT Semi-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blue background with a logo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351135" y="2451806"/>
            <a:ext cx="13585731" cy="6190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Replaces Compass</a:t>
            </a:r>
            <a:endParaRPr lang="en-US" sz="4200" dirty="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Provides access to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reports</a:t>
            </a: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(manager role)</a:t>
            </a:r>
          </a:p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Houses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debtor and account information</a:t>
            </a:r>
          </a:p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Displays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 transactions</a:t>
            </a:r>
          </a:p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Stores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documents</a:t>
            </a: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and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letters</a:t>
            </a: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pertaining to accounts</a:t>
            </a:r>
          </a:p>
          <a:p>
            <a:pPr algn="l">
              <a:lnSpc>
                <a:spcPts val="5040"/>
              </a:lnSpc>
            </a:pPr>
            <a:endParaRPr lang="en-US" sz="4200" dirty="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  <a:p>
            <a:pPr algn="ctr">
              <a:lnSpc>
                <a:spcPts val="5040"/>
              </a:lnSpc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Portal training session coming soon!</a:t>
            </a:r>
          </a:p>
          <a:p>
            <a:pPr algn="l">
              <a:lnSpc>
                <a:spcPts val="5040"/>
              </a:lnSpc>
            </a:pPr>
            <a:endParaRPr lang="en-US" sz="4200" dirty="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</p:txBody>
      </p:sp>
      <p:sp>
        <p:nvSpPr>
          <p:cNvPr id="5" name="AutoShape 5"/>
          <p:cNvSpPr/>
          <p:nvPr/>
        </p:nvSpPr>
        <p:spPr>
          <a:xfrm rot="17940">
            <a:off x="3663915" y="2129657"/>
            <a:ext cx="10960170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235203" y="859167"/>
            <a:ext cx="5215217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20"/>
              </a:lnSpc>
            </a:pPr>
            <a:r>
              <a:rPr lang="en-US" sz="8100" b="1" noProof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 FitPortal</a:t>
            </a:r>
            <a:endParaRPr lang="en-US" sz="8100" b="1" noProof="1">
              <a:solidFill>
                <a:srgbClr val="000000"/>
              </a:solidFill>
              <a:latin typeface="ITC Franklin Gothic LT Semi-Bold"/>
              <a:ea typeface="ITC Franklin Gothic LT Semi-Bold"/>
              <a:cs typeface="ITC Franklin Gothic LT Semi-Bold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95066A-F92B-280E-343D-D887B797598C}"/>
              </a:ext>
            </a:extLst>
          </p:cNvPr>
          <p:cNvSpPr/>
          <p:nvPr/>
        </p:nvSpPr>
        <p:spPr>
          <a:xfrm>
            <a:off x="4958634" y="2007972"/>
            <a:ext cx="3499566" cy="195035"/>
          </a:xfrm>
          <a:prstGeom prst="rect">
            <a:avLst/>
          </a:prstGeom>
          <a:solidFill>
            <a:srgbClr val="CED9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4F33A1-F272-5BD8-D696-021D2377C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203" y="698967"/>
            <a:ext cx="3667125" cy="176212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" b="-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694472" y="2226189"/>
            <a:ext cx="14564828" cy="6517761"/>
          </a:xfrm>
          <a:custGeom>
            <a:avLst/>
            <a:gdLst/>
            <a:ahLst/>
            <a:cxnLst/>
            <a:rect l="l" t="t" r="r" b="b"/>
            <a:pathLst>
              <a:path w="14564828" h="6517761">
                <a:moveTo>
                  <a:pt x="0" y="0"/>
                </a:moveTo>
                <a:lnTo>
                  <a:pt x="14564828" y="0"/>
                </a:lnTo>
                <a:lnTo>
                  <a:pt x="14564828" y="6517761"/>
                </a:lnTo>
                <a:lnTo>
                  <a:pt x="0" y="65177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5860132" y="5143500"/>
            <a:ext cx="5560977" cy="1312671"/>
            <a:chOff x="0" y="0"/>
            <a:chExt cx="1464619" cy="3457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64620" cy="345724"/>
            </a:xfrm>
            <a:custGeom>
              <a:avLst/>
              <a:gdLst/>
              <a:ahLst/>
              <a:cxnLst/>
              <a:rect l="l" t="t" r="r" b="b"/>
              <a:pathLst>
                <a:path w="1464620" h="345724">
                  <a:moveTo>
                    <a:pt x="0" y="0"/>
                  </a:moveTo>
                  <a:lnTo>
                    <a:pt x="1464620" y="0"/>
                  </a:lnTo>
                  <a:lnTo>
                    <a:pt x="1464620" y="345724"/>
                  </a:lnTo>
                  <a:lnTo>
                    <a:pt x="0" y="345724"/>
                  </a:lnTo>
                  <a:close/>
                </a:path>
              </a:pathLst>
            </a:custGeom>
            <a:solidFill>
              <a:srgbClr val="CDE8F5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464619" cy="383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IDR files appear here for those with Manager-level access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338000" y="877622"/>
            <a:ext cx="10006399" cy="948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FitPortal Landing Page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451303" y="5799835"/>
            <a:ext cx="1408829" cy="480144"/>
          </a:xfrm>
          <a:prstGeom prst="line">
            <a:avLst/>
          </a:prstGeom>
          <a:ln w="38100" cap="flat">
            <a:solidFill>
              <a:srgbClr val="283891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2938142" y="6055883"/>
            <a:ext cx="1513161" cy="532487"/>
            <a:chOff x="0" y="0"/>
            <a:chExt cx="398528" cy="1402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8528" cy="140243"/>
            </a:xfrm>
            <a:custGeom>
              <a:avLst/>
              <a:gdLst/>
              <a:ahLst/>
              <a:cxnLst/>
              <a:rect l="l" t="t" r="r" b="b"/>
              <a:pathLst>
                <a:path w="398528" h="140243">
                  <a:moveTo>
                    <a:pt x="0" y="0"/>
                  </a:moveTo>
                  <a:lnTo>
                    <a:pt x="398528" y="0"/>
                  </a:lnTo>
                  <a:lnTo>
                    <a:pt x="398528" y="140243"/>
                  </a:lnTo>
                  <a:lnTo>
                    <a:pt x="0" y="140243"/>
                  </a:lnTo>
                  <a:close/>
                </a:path>
              </a:pathLst>
            </a:custGeom>
            <a:ln w="38100" cap="sq">
              <a:solidFill>
                <a:srgbClr val="B8574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98528" cy="178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endParaRPr/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blue background with a logo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51398" y="2537633"/>
            <a:ext cx="13585731" cy="4179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Invoice Detail Report (IDR) replaces Compass Report</a:t>
            </a:r>
          </a:p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IDR includes:</a:t>
            </a:r>
          </a:p>
          <a:p>
            <a:pPr marL="1813560" lvl="2" indent="-604520" algn="l">
              <a:lnSpc>
                <a:spcPts val="6552"/>
              </a:lnSpc>
              <a:buFont typeface="Arial"/>
              <a:buChar char="⚬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Summary Report</a:t>
            </a:r>
          </a:p>
          <a:p>
            <a:pPr marL="1813560" lvl="2" indent="-604520" algn="l">
              <a:lnSpc>
                <a:spcPts val="6552"/>
              </a:lnSpc>
              <a:buFont typeface="Arial"/>
              <a:buChar char="⚬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Creditor Payments</a:t>
            </a:r>
          </a:p>
          <a:p>
            <a:pPr marL="1813560" lvl="2" indent="-604520" algn="l">
              <a:lnSpc>
                <a:spcPts val="6552"/>
              </a:lnSpc>
              <a:buFont typeface="Arial"/>
              <a:buChar char="⚬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Agency Payments  </a:t>
            </a:r>
          </a:p>
        </p:txBody>
      </p:sp>
      <p:sp>
        <p:nvSpPr>
          <p:cNvPr id="5" name="AutoShape 5"/>
          <p:cNvSpPr/>
          <p:nvPr/>
        </p:nvSpPr>
        <p:spPr>
          <a:xfrm rot="17940">
            <a:off x="3663915" y="2129657"/>
            <a:ext cx="10960170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376749" y="724696"/>
            <a:ext cx="5534501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0"/>
              </a:lnSpc>
            </a:pPr>
            <a:r>
              <a:rPr lang="en-US" sz="81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Take Aways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1488769" y="4963805"/>
            <a:ext cx="4041229" cy="2515026"/>
            <a:chOff x="0" y="0"/>
            <a:chExt cx="1064357" cy="6623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64357" cy="662394"/>
            </a:xfrm>
            <a:custGeom>
              <a:avLst/>
              <a:gdLst/>
              <a:ahLst/>
              <a:cxnLst/>
              <a:rect l="l" t="t" r="r" b="b"/>
              <a:pathLst>
                <a:path w="1064357" h="662394">
                  <a:moveTo>
                    <a:pt x="22989" y="0"/>
                  </a:moveTo>
                  <a:lnTo>
                    <a:pt x="1041368" y="0"/>
                  </a:lnTo>
                  <a:cubicBezTo>
                    <a:pt x="1054064" y="0"/>
                    <a:pt x="1064357" y="10292"/>
                    <a:pt x="1064357" y="22989"/>
                  </a:cubicBezTo>
                  <a:lnTo>
                    <a:pt x="1064357" y="639405"/>
                  </a:lnTo>
                  <a:cubicBezTo>
                    <a:pt x="1064357" y="652101"/>
                    <a:pt x="1054064" y="662394"/>
                    <a:pt x="1041368" y="662394"/>
                  </a:cubicBezTo>
                  <a:lnTo>
                    <a:pt x="22989" y="662394"/>
                  </a:lnTo>
                  <a:cubicBezTo>
                    <a:pt x="10292" y="662394"/>
                    <a:pt x="0" y="652101"/>
                    <a:pt x="0" y="639405"/>
                  </a:cubicBezTo>
                  <a:lnTo>
                    <a:pt x="0" y="22989"/>
                  </a:lnTo>
                  <a:cubicBezTo>
                    <a:pt x="0" y="10292"/>
                    <a:pt x="10292" y="0"/>
                    <a:pt x="2298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064357" cy="700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013842" y="5280983"/>
            <a:ext cx="940335" cy="940335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5"/>
                </a:lnTo>
                <a:lnTo>
                  <a:pt x="0" y="9403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494328" y="6221318"/>
            <a:ext cx="940335" cy="940335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6"/>
                </a:lnTo>
                <a:lnTo>
                  <a:pt x="0" y="94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605179" y="6221318"/>
            <a:ext cx="940335" cy="940335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6"/>
                </a:lnTo>
                <a:lnTo>
                  <a:pt x="0" y="94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2725699" y="6416144"/>
            <a:ext cx="477593" cy="550684"/>
          </a:xfrm>
          <a:custGeom>
            <a:avLst/>
            <a:gdLst/>
            <a:ahLst/>
            <a:cxnLst/>
            <a:rect l="l" t="t" r="r" b="b"/>
            <a:pathLst>
              <a:path w="477593" h="550684">
                <a:moveTo>
                  <a:pt x="0" y="0"/>
                </a:moveTo>
                <a:lnTo>
                  <a:pt x="477593" y="0"/>
                </a:lnTo>
                <a:lnTo>
                  <a:pt x="477593" y="550684"/>
                </a:lnTo>
                <a:lnTo>
                  <a:pt x="0" y="5506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168755" y="5410689"/>
            <a:ext cx="630508" cy="605288"/>
          </a:xfrm>
          <a:custGeom>
            <a:avLst/>
            <a:gdLst/>
            <a:ahLst/>
            <a:cxnLst/>
            <a:rect l="l" t="t" r="r" b="b"/>
            <a:pathLst>
              <a:path w="630508" h="605288">
                <a:moveTo>
                  <a:pt x="0" y="0"/>
                </a:moveTo>
                <a:lnTo>
                  <a:pt x="630509" y="0"/>
                </a:lnTo>
                <a:lnTo>
                  <a:pt x="630509" y="605288"/>
                </a:lnTo>
                <a:lnTo>
                  <a:pt x="0" y="60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3721136" y="6337275"/>
            <a:ext cx="708422" cy="708422"/>
          </a:xfrm>
          <a:custGeom>
            <a:avLst/>
            <a:gdLst/>
            <a:ahLst/>
            <a:cxnLst/>
            <a:rect l="l" t="t" r="r" b="b"/>
            <a:pathLst>
              <a:path w="708422" h="708422">
                <a:moveTo>
                  <a:pt x="0" y="0"/>
                </a:moveTo>
                <a:lnTo>
                  <a:pt x="708421" y="0"/>
                </a:lnTo>
                <a:lnTo>
                  <a:pt x="708421" y="708422"/>
                </a:lnTo>
                <a:lnTo>
                  <a:pt x="0" y="708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1761135" y="4612964"/>
            <a:ext cx="3394346" cy="553719"/>
            <a:chOff x="0" y="0"/>
            <a:chExt cx="893984" cy="1458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93984" cy="145835"/>
            </a:xfrm>
            <a:custGeom>
              <a:avLst/>
              <a:gdLst/>
              <a:ahLst/>
              <a:cxnLst/>
              <a:rect l="l" t="t" r="r" b="b"/>
              <a:pathLst>
                <a:path w="893984" h="145835">
                  <a:moveTo>
                    <a:pt x="13685" y="0"/>
                  </a:moveTo>
                  <a:lnTo>
                    <a:pt x="880299" y="0"/>
                  </a:lnTo>
                  <a:cubicBezTo>
                    <a:pt x="883929" y="0"/>
                    <a:pt x="887409" y="1442"/>
                    <a:pt x="889976" y="4008"/>
                  </a:cubicBezTo>
                  <a:cubicBezTo>
                    <a:pt x="892542" y="6575"/>
                    <a:pt x="893984" y="10055"/>
                    <a:pt x="893984" y="13685"/>
                  </a:cubicBezTo>
                  <a:lnTo>
                    <a:pt x="893984" y="132150"/>
                  </a:lnTo>
                  <a:cubicBezTo>
                    <a:pt x="893984" y="139708"/>
                    <a:pt x="887857" y="145835"/>
                    <a:pt x="880299" y="145835"/>
                  </a:cubicBezTo>
                  <a:lnTo>
                    <a:pt x="13685" y="145835"/>
                  </a:lnTo>
                  <a:cubicBezTo>
                    <a:pt x="6127" y="145835"/>
                    <a:pt x="0" y="139708"/>
                    <a:pt x="0" y="132150"/>
                  </a:cubicBezTo>
                  <a:lnTo>
                    <a:pt x="0" y="13685"/>
                  </a:lnTo>
                  <a:cubicBezTo>
                    <a:pt x="0" y="6127"/>
                    <a:pt x="6127" y="0"/>
                    <a:pt x="1368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93984" cy="183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844525" y="4297887"/>
            <a:ext cx="988861" cy="386418"/>
            <a:chOff x="0" y="0"/>
            <a:chExt cx="260441" cy="10177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60441" cy="101773"/>
            </a:xfrm>
            <a:custGeom>
              <a:avLst/>
              <a:gdLst/>
              <a:ahLst/>
              <a:cxnLst/>
              <a:rect l="l" t="t" r="r" b="b"/>
              <a:pathLst>
                <a:path w="260441" h="101773">
                  <a:moveTo>
                    <a:pt x="46975" y="0"/>
                  </a:moveTo>
                  <a:lnTo>
                    <a:pt x="213466" y="0"/>
                  </a:lnTo>
                  <a:cubicBezTo>
                    <a:pt x="239410" y="0"/>
                    <a:pt x="260441" y="21031"/>
                    <a:pt x="260441" y="46975"/>
                  </a:cubicBezTo>
                  <a:lnTo>
                    <a:pt x="260441" y="54798"/>
                  </a:lnTo>
                  <a:cubicBezTo>
                    <a:pt x="260441" y="80741"/>
                    <a:pt x="239410" y="101773"/>
                    <a:pt x="213466" y="101773"/>
                  </a:cubicBezTo>
                  <a:lnTo>
                    <a:pt x="46975" y="101773"/>
                  </a:lnTo>
                  <a:cubicBezTo>
                    <a:pt x="21031" y="101773"/>
                    <a:pt x="0" y="80741"/>
                    <a:pt x="0" y="54798"/>
                  </a:cubicBezTo>
                  <a:lnTo>
                    <a:pt x="0" y="46975"/>
                  </a:lnTo>
                  <a:cubicBezTo>
                    <a:pt x="0" y="21031"/>
                    <a:pt x="21031" y="0"/>
                    <a:pt x="4697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60441" cy="139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 rot="1990105">
            <a:off x="12719043" y="4403817"/>
            <a:ext cx="481078" cy="315078"/>
            <a:chOff x="0" y="0"/>
            <a:chExt cx="126704" cy="8298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26704" cy="82983"/>
            </a:xfrm>
            <a:custGeom>
              <a:avLst/>
              <a:gdLst/>
              <a:ahLst/>
              <a:cxnLst/>
              <a:rect l="l" t="t" r="r" b="b"/>
              <a:pathLst>
                <a:path w="126704" h="82983">
                  <a:moveTo>
                    <a:pt x="41492" y="0"/>
                  </a:moveTo>
                  <a:lnTo>
                    <a:pt x="85212" y="0"/>
                  </a:lnTo>
                  <a:cubicBezTo>
                    <a:pt x="108127" y="0"/>
                    <a:pt x="126704" y="18576"/>
                    <a:pt x="126704" y="41492"/>
                  </a:cubicBezTo>
                  <a:lnTo>
                    <a:pt x="126704" y="41492"/>
                  </a:lnTo>
                  <a:cubicBezTo>
                    <a:pt x="126704" y="52496"/>
                    <a:pt x="122332" y="63050"/>
                    <a:pt x="114551" y="70831"/>
                  </a:cubicBezTo>
                  <a:cubicBezTo>
                    <a:pt x="106770" y="78612"/>
                    <a:pt x="96216" y="82983"/>
                    <a:pt x="85212" y="82983"/>
                  </a:cubicBezTo>
                  <a:lnTo>
                    <a:pt x="41492" y="82983"/>
                  </a:lnTo>
                  <a:cubicBezTo>
                    <a:pt x="30487" y="82983"/>
                    <a:pt x="19934" y="78612"/>
                    <a:pt x="12153" y="70831"/>
                  </a:cubicBezTo>
                  <a:cubicBezTo>
                    <a:pt x="4371" y="63050"/>
                    <a:pt x="0" y="52496"/>
                    <a:pt x="0" y="41492"/>
                  </a:cubicBezTo>
                  <a:lnTo>
                    <a:pt x="0" y="41492"/>
                  </a:lnTo>
                  <a:cubicBezTo>
                    <a:pt x="0" y="30487"/>
                    <a:pt x="4371" y="19934"/>
                    <a:pt x="12153" y="12153"/>
                  </a:cubicBezTo>
                  <a:cubicBezTo>
                    <a:pt x="19934" y="4371"/>
                    <a:pt x="30487" y="0"/>
                    <a:pt x="4149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26704" cy="121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1463395" y="4219649"/>
            <a:ext cx="4041229" cy="3301658"/>
          </a:xfrm>
          <a:custGeom>
            <a:avLst/>
            <a:gdLst/>
            <a:ahLst/>
            <a:cxnLst/>
            <a:rect l="l" t="t" r="r" b="b"/>
            <a:pathLst>
              <a:path w="4041229" h="3301658">
                <a:moveTo>
                  <a:pt x="0" y="0"/>
                </a:moveTo>
                <a:lnTo>
                  <a:pt x="4041229" y="0"/>
                </a:lnTo>
                <a:lnTo>
                  <a:pt x="4041229" y="3301657"/>
                </a:lnTo>
                <a:lnTo>
                  <a:pt x="0" y="33016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blue background with a logo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452243" y="2559097"/>
            <a:ext cx="5453298" cy="5146209"/>
            <a:chOff x="0" y="0"/>
            <a:chExt cx="1436260" cy="16224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36260" cy="1622474"/>
            </a:xfrm>
            <a:custGeom>
              <a:avLst/>
              <a:gdLst/>
              <a:ahLst/>
              <a:cxnLst/>
              <a:rect l="l" t="t" r="r" b="b"/>
              <a:pathLst>
                <a:path w="1436260" h="1622474">
                  <a:moveTo>
                    <a:pt x="31233" y="0"/>
                  </a:moveTo>
                  <a:lnTo>
                    <a:pt x="1405027" y="0"/>
                  </a:lnTo>
                  <a:cubicBezTo>
                    <a:pt x="1422276" y="0"/>
                    <a:pt x="1436260" y="13983"/>
                    <a:pt x="1436260" y="31233"/>
                  </a:cubicBezTo>
                  <a:lnTo>
                    <a:pt x="1436260" y="1591241"/>
                  </a:lnTo>
                  <a:cubicBezTo>
                    <a:pt x="1436260" y="1599524"/>
                    <a:pt x="1432969" y="1607468"/>
                    <a:pt x="1427112" y="1613326"/>
                  </a:cubicBezTo>
                  <a:cubicBezTo>
                    <a:pt x="1421254" y="1619183"/>
                    <a:pt x="1413310" y="1622474"/>
                    <a:pt x="1405027" y="1622474"/>
                  </a:cubicBezTo>
                  <a:lnTo>
                    <a:pt x="31233" y="1622474"/>
                  </a:lnTo>
                  <a:cubicBezTo>
                    <a:pt x="13983" y="1622474"/>
                    <a:pt x="0" y="1608490"/>
                    <a:pt x="0" y="1591241"/>
                  </a:cubicBezTo>
                  <a:lnTo>
                    <a:pt x="0" y="31233"/>
                  </a:lnTo>
                  <a:cubicBezTo>
                    <a:pt x="0" y="13983"/>
                    <a:pt x="13983" y="0"/>
                    <a:pt x="312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436260" cy="1660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04495" y="2676388"/>
            <a:ext cx="9342872" cy="86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IDR</a:t>
            </a: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available on the new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FitPortal</a:t>
            </a:r>
          </a:p>
        </p:txBody>
      </p:sp>
      <p:sp>
        <p:nvSpPr>
          <p:cNvPr id="8" name="AutoShape 8"/>
          <p:cNvSpPr/>
          <p:nvPr/>
        </p:nvSpPr>
        <p:spPr>
          <a:xfrm rot="17940">
            <a:off x="3663915" y="2129657"/>
            <a:ext cx="10960170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376749" y="724696"/>
            <a:ext cx="5534501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0"/>
              </a:lnSpc>
            </a:pPr>
            <a:r>
              <a:rPr lang="en-US" sz="81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Take Aways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203192" y="4145396"/>
            <a:ext cx="842938" cy="842587"/>
            <a:chOff x="0" y="0"/>
            <a:chExt cx="1123918" cy="11234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23918" cy="1123450"/>
            </a:xfrm>
            <a:custGeom>
              <a:avLst/>
              <a:gdLst/>
              <a:ahLst/>
              <a:cxnLst/>
              <a:rect l="l" t="t" r="r" b="b"/>
              <a:pathLst>
                <a:path w="1123918" h="1123450">
                  <a:moveTo>
                    <a:pt x="0" y="0"/>
                  </a:moveTo>
                  <a:lnTo>
                    <a:pt x="1123918" y="0"/>
                  </a:lnTo>
                  <a:lnTo>
                    <a:pt x="1123918" y="1123450"/>
                  </a:lnTo>
                  <a:lnTo>
                    <a:pt x="0" y="112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50265" y="202329"/>
              <a:ext cx="604668" cy="697206"/>
            </a:xfrm>
            <a:custGeom>
              <a:avLst/>
              <a:gdLst/>
              <a:ahLst/>
              <a:cxnLst/>
              <a:rect l="l" t="t" r="r" b="b"/>
              <a:pathLst>
                <a:path w="604668" h="697206">
                  <a:moveTo>
                    <a:pt x="0" y="0"/>
                  </a:moveTo>
                  <a:lnTo>
                    <a:pt x="604668" y="0"/>
                  </a:lnTo>
                  <a:lnTo>
                    <a:pt x="604668" y="697206"/>
                  </a:lnTo>
                  <a:lnTo>
                    <a:pt x="0" y="697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203192" y="5618157"/>
            <a:ext cx="842938" cy="842587"/>
            <a:chOff x="0" y="0"/>
            <a:chExt cx="1123918" cy="11234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23918" cy="1123450"/>
            </a:xfrm>
            <a:custGeom>
              <a:avLst/>
              <a:gdLst/>
              <a:ahLst/>
              <a:cxnLst/>
              <a:rect l="l" t="t" r="r" b="b"/>
              <a:pathLst>
                <a:path w="1123918" h="1123450">
                  <a:moveTo>
                    <a:pt x="0" y="0"/>
                  </a:moveTo>
                  <a:lnTo>
                    <a:pt x="1123918" y="0"/>
                  </a:lnTo>
                  <a:lnTo>
                    <a:pt x="1123918" y="1123450"/>
                  </a:lnTo>
                  <a:lnTo>
                    <a:pt x="0" y="112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230515" y="171844"/>
              <a:ext cx="662887" cy="636372"/>
            </a:xfrm>
            <a:custGeom>
              <a:avLst/>
              <a:gdLst/>
              <a:ahLst/>
              <a:cxnLst/>
              <a:rect l="l" t="t" r="r" b="b"/>
              <a:pathLst>
                <a:path w="662887" h="636372">
                  <a:moveTo>
                    <a:pt x="0" y="0"/>
                  </a:moveTo>
                  <a:lnTo>
                    <a:pt x="662888" y="0"/>
                  </a:lnTo>
                  <a:lnTo>
                    <a:pt x="662888" y="636372"/>
                  </a:lnTo>
                  <a:lnTo>
                    <a:pt x="0" y="63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AutoShape 19"/>
          <p:cNvSpPr/>
          <p:nvPr/>
        </p:nvSpPr>
        <p:spPr>
          <a:xfrm>
            <a:off x="13809257" y="4127972"/>
            <a:ext cx="0" cy="3202994"/>
          </a:xfrm>
          <a:prstGeom prst="line">
            <a:avLst/>
          </a:prstGeom>
          <a:ln w="19050" cap="rnd">
            <a:solidFill>
              <a:srgbClr val="9E7F3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" name="AutoShape 20"/>
          <p:cNvSpPr/>
          <p:nvPr/>
        </p:nvSpPr>
        <p:spPr>
          <a:xfrm flipH="1">
            <a:off x="15307808" y="4127972"/>
            <a:ext cx="1" cy="3202994"/>
          </a:xfrm>
          <a:prstGeom prst="line">
            <a:avLst/>
          </a:prstGeom>
          <a:ln w="19050" cap="rnd">
            <a:solidFill>
              <a:srgbClr val="9E7F3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4268104" y="4475310"/>
            <a:ext cx="630130" cy="630130"/>
          </a:xfrm>
          <a:custGeom>
            <a:avLst/>
            <a:gdLst/>
            <a:ahLst/>
            <a:cxnLst/>
            <a:rect l="l" t="t" r="r" b="b"/>
            <a:pathLst>
              <a:path w="630130" h="630130">
                <a:moveTo>
                  <a:pt x="0" y="0"/>
                </a:moveTo>
                <a:lnTo>
                  <a:pt x="630130" y="0"/>
                </a:lnTo>
                <a:lnTo>
                  <a:pt x="630130" y="630131"/>
                </a:lnTo>
                <a:lnTo>
                  <a:pt x="0" y="6301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4268104" y="5903323"/>
            <a:ext cx="630130" cy="630130"/>
          </a:xfrm>
          <a:custGeom>
            <a:avLst/>
            <a:gdLst/>
            <a:ahLst/>
            <a:cxnLst/>
            <a:rect l="l" t="t" r="r" b="b"/>
            <a:pathLst>
              <a:path w="630130" h="630130">
                <a:moveTo>
                  <a:pt x="0" y="0"/>
                </a:moveTo>
                <a:lnTo>
                  <a:pt x="630130" y="0"/>
                </a:lnTo>
                <a:lnTo>
                  <a:pt x="630130" y="630130"/>
                </a:lnTo>
                <a:lnTo>
                  <a:pt x="0" y="6301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15717384" y="4475310"/>
            <a:ext cx="630130" cy="621229"/>
            <a:chOff x="0" y="0"/>
            <a:chExt cx="165960" cy="16361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5960" cy="163616"/>
            </a:xfrm>
            <a:prstGeom prst="roundRect">
              <a:avLst/>
            </a:prstGeom>
            <a:solidFill>
              <a:srgbClr val="CED9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65960" cy="201716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5717384" y="5894422"/>
            <a:ext cx="630130" cy="630130"/>
          </a:xfrm>
          <a:custGeom>
            <a:avLst/>
            <a:gdLst/>
            <a:ahLst/>
            <a:cxnLst/>
            <a:rect l="l" t="t" r="r" b="b"/>
            <a:pathLst>
              <a:path w="630130" h="630130">
                <a:moveTo>
                  <a:pt x="0" y="0"/>
                </a:moveTo>
                <a:lnTo>
                  <a:pt x="630130" y="0"/>
                </a:lnTo>
                <a:lnTo>
                  <a:pt x="630130" y="630130"/>
                </a:lnTo>
                <a:lnTo>
                  <a:pt x="0" y="6301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/>
          <p:nvPr/>
        </p:nvSpPr>
        <p:spPr>
          <a:xfrm>
            <a:off x="13809257" y="3735777"/>
            <a:ext cx="1446909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7"/>
              </a:lnSpc>
            </a:pPr>
            <a:r>
              <a:rPr lang="en-US" sz="2314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FitPortal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401065" y="3775157"/>
            <a:ext cx="1161854" cy="351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2"/>
              </a:lnSpc>
            </a:pPr>
            <a:r>
              <a:rPr lang="en-US" sz="23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SFTP</a:t>
            </a:r>
          </a:p>
        </p:txBody>
      </p:sp>
      <p:sp>
        <p:nvSpPr>
          <p:cNvPr id="31" name="Freeform 31"/>
          <p:cNvSpPr/>
          <p:nvPr/>
        </p:nvSpPr>
        <p:spPr>
          <a:xfrm>
            <a:off x="15800839" y="4542106"/>
            <a:ext cx="463221" cy="463221"/>
          </a:xfrm>
          <a:custGeom>
            <a:avLst/>
            <a:gdLst/>
            <a:ahLst/>
            <a:cxnLst/>
            <a:rect l="l" t="t" r="r" b="b"/>
            <a:pathLst>
              <a:path w="463221" h="463221">
                <a:moveTo>
                  <a:pt x="0" y="0"/>
                </a:moveTo>
                <a:lnTo>
                  <a:pt x="463221" y="0"/>
                </a:lnTo>
                <a:lnTo>
                  <a:pt x="463221" y="463221"/>
                </a:lnTo>
                <a:lnTo>
                  <a:pt x="0" y="463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11802586" y="5014290"/>
            <a:ext cx="1644150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4"/>
              </a:lnSpc>
            </a:pPr>
            <a:r>
              <a:rPr lang="en-US" sz="1903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Summary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577249" y="6489320"/>
            <a:ext cx="209482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4"/>
              </a:lnSpc>
            </a:pPr>
            <a:r>
              <a:rPr lang="en-US" sz="1903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Agency Payments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505046" y="2838313"/>
            <a:ext cx="3527733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7"/>
              </a:lnSpc>
            </a:pPr>
            <a:r>
              <a:rPr lang="en-US" sz="3314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Report Locations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04495" y="4026720"/>
            <a:ext cx="9342872" cy="773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Agency</a:t>
            </a: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Payment Files</a:t>
            </a: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on </a:t>
            </a:r>
            <a:r>
              <a:rPr lang="en-US" sz="42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SFTP</a:t>
            </a:r>
            <a:endParaRPr lang="en-US" sz="4200" dirty="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204495" y="5234894"/>
            <a:ext cx="9342872" cy="1693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Client Compass will no longer be used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blue background with a logo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452243" y="2559097"/>
            <a:ext cx="5453298" cy="5313763"/>
            <a:chOff x="0" y="0"/>
            <a:chExt cx="1436260" cy="16224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36260" cy="1622474"/>
            </a:xfrm>
            <a:custGeom>
              <a:avLst/>
              <a:gdLst/>
              <a:ahLst/>
              <a:cxnLst/>
              <a:rect l="l" t="t" r="r" b="b"/>
              <a:pathLst>
                <a:path w="1436260" h="1622474">
                  <a:moveTo>
                    <a:pt x="31233" y="0"/>
                  </a:moveTo>
                  <a:lnTo>
                    <a:pt x="1405027" y="0"/>
                  </a:lnTo>
                  <a:cubicBezTo>
                    <a:pt x="1422276" y="0"/>
                    <a:pt x="1436260" y="13983"/>
                    <a:pt x="1436260" y="31233"/>
                  </a:cubicBezTo>
                  <a:lnTo>
                    <a:pt x="1436260" y="1591241"/>
                  </a:lnTo>
                  <a:cubicBezTo>
                    <a:pt x="1436260" y="1599524"/>
                    <a:pt x="1432969" y="1607468"/>
                    <a:pt x="1427112" y="1613326"/>
                  </a:cubicBezTo>
                  <a:cubicBezTo>
                    <a:pt x="1421254" y="1619183"/>
                    <a:pt x="1413310" y="1622474"/>
                    <a:pt x="1405027" y="1622474"/>
                  </a:cubicBezTo>
                  <a:lnTo>
                    <a:pt x="31233" y="1622474"/>
                  </a:lnTo>
                  <a:cubicBezTo>
                    <a:pt x="13983" y="1622474"/>
                    <a:pt x="0" y="1608490"/>
                    <a:pt x="0" y="1591241"/>
                  </a:cubicBezTo>
                  <a:lnTo>
                    <a:pt x="0" y="31233"/>
                  </a:lnTo>
                  <a:cubicBezTo>
                    <a:pt x="0" y="13983"/>
                    <a:pt x="13983" y="0"/>
                    <a:pt x="312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436260" cy="1660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505046" y="2838313"/>
            <a:ext cx="3527733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7"/>
              </a:lnSpc>
            </a:pPr>
            <a:r>
              <a:rPr lang="en-US" sz="3314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Report Availability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0417" y="2798268"/>
            <a:ext cx="10923906" cy="86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Summary reports available Tuesdays</a:t>
            </a:r>
          </a:p>
        </p:txBody>
      </p:sp>
      <p:sp>
        <p:nvSpPr>
          <p:cNvPr id="9" name="AutoShape 9"/>
          <p:cNvSpPr/>
          <p:nvPr/>
        </p:nvSpPr>
        <p:spPr>
          <a:xfrm rot="17940">
            <a:off x="3663915" y="2129657"/>
            <a:ext cx="10960170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376749" y="724696"/>
            <a:ext cx="5534501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0"/>
              </a:lnSpc>
            </a:pPr>
            <a:r>
              <a:rPr lang="en-US" sz="81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Take Aways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624010" y="4027716"/>
            <a:ext cx="723986" cy="844298"/>
          </a:xfrm>
          <a:custGeom>
            <a:avLst/>
            <a:gdLst/>
            <a:ahLst/>
            <a:cxnLst/>
            <a:rect l="l" t="t" r="r" b="b"/>
            <a:pathLst>
              <a:path w="723986" h="844298">
                <a:moveTo>
                  <a:pt x="0" y="0"/>
                </a:moveTo>
                <a:lnTo>
                  <a:pt x="723986" y="0"/>
                </a:lnTo>
                <a:lnTo>
                  <a:pt x="723986" y="844299"/>
                </a:lnTo>
                <a:lnTo>
                  <a:pt x="0" y="844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4614703" y="5621796"/>
            <a:ext cx="723986" cy="844298"/>
          </a:xfrm>
          <a:custGeom>
            <a:avLst/>
            <a:gdLst/>
            <a:ahLst/>
            <a:cxnLst/>
            <a:rect l="l" t="t" r="r" b="b"/>
            <a:pathLst>
              <a:path w="723986" h="844298">
                <a:moveTo>
                  <a:pt x="0" y="0"/>
                </a:moveTo>
                <a:lnTo>
                  <a:pt x="723986" y="0"/>
                </a:lnTo>
                <a:lnTo>
                  <a:pt x="723986" y="844298"/>
                </a:lnTo>
                <a:lnTo>
                  <a:pt x="0" y="8442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463263" y="5621796"/>
            <a:ext cx="723986" cy="844298"/>
          </a:xfrm>
          <a:custGeom>
            <a:avLst/>
            <a:gdLst/>
            <a:ahLst/>
            <a:cxnLst/>
            <a:rect l="l" t="t" r="r" b="b"/>
            <a:pathLst>
              <a:path w="723986" h="844298">
                <a:moveTo>
                  <a:pt x="0" y="0"/>
                </a:moveTo>
                <a:lnTo>
                  <a:pt x="723986" y="0"/>
                </a:lnTo>
                <a:lnTo>
                  <a:pt x="723986" y="844298"/>
                </a:lnTo>
                <a:lnTo>
                  <a:pt x="0" y="8442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2525571" y="3965021"/>
            <a:ext cx="842938" cy="842587"/>
            <a:chOff x="0" y="0"/>
            <a:chExt cx="1123918" cy="11234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23918" cy="1123450"/>
            </a:xfrm>
            <a:custGeom>
              <a:avLst/>
              <a:gdLst/>
              <a:ahLst/>
              <a:cxnLst/>
              <a:rect l="l" t="t" r="r" b="b"/>
              <a:pathLst>
                <a:path w="1123918" h="1123450">
                  <a:moveTo>
                    <a:pt x="0" y="0"/>
                  </a:moveTo>
                  <a:lnTo>
                    <a:pt x="1123918" y="0"/>
                  </a:lnTo>
                  <a:lnTo>
                    <a:pt x="1123918" y="1123450"/>
                  </a:lnTo>
                  <a:lnTo>
                    <a:pt x="0" y="112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50265" y="202329"/>
              <a:ext cx="604668" cy="697206"/>
            </a:xfrm>
            <a:custGeom>
              <a:avLst/>
              <a:gdLst/>
              <a:ahLst/>
              <a:cxnLst/>
              <a:rect l="l" t="t" r="r" b="b"/>
              <a:pathLst>
                <a:path w="604668" h="697206">
                  <a:moveTo>
                    <a:pt x="0" y="0"/>
                  </a:moveTo>
                  <a:lnTo>
                    <a:pt x="604668" y="0"/>
                  </a:lnTo>
                  <a:lnTo>
                    <a:pt x="604668" y="697206"/>
                  </a:lnTo>
                  <a:lnTo>
                    <a:pt x="0" y="697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525571" y="5437783"/>
            <a:ext cx="842938" cy="842587"/>
            <a:chOff x="0" y="0"/>
            <a:chExt cx="1123918" cy="112345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23918" cy="1123450"/>
            </a:xfrm>
            <a:custGeom>
              <a:avLst/>
              <a:gdLst/>
              <a:ahLst/>
              <a:cxnLst/>
              <a:rect l="l" t="t" r="r" b="b"/>
              <a:pathLst>
                <a:path w="1123918" h="1123450">
                  <a:moveTo>
                    <a:pt x="0" y="0"/>
                  </a:moveTo>
                  <a:lnTo>
                    <a:pt x="1123918" y="0"/>
                  </a:lnTo>
                  <a:lnTo>
                    <a:pt x="1123918" y="1123450"/>
                  </a:lnTo>
                  <a:lnTo>
                    <a:pt x="0" y="1123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230515" y="171844"/>
              <a:ext cx="662887" cy="636372"/>
            </a:xfrm>
            <a:custGeom>
              <a:avLst/>
              <a:gdLst/>
              <a:ahLst/>
              <a:cxnLst/>
              <a:rect l="l" t="t" r="r" b="b"/>
              <a:pathLst>
                <a:path w="662887" h="636372">
                  <a:moveTo>
                    <a:pt x="0" y="0"/>
                  </a:moveTo>
                  <a:lnTo>
                    <a:pt x="662888" y="0"/>
                  </a:lnTo>
                  <a:lnTo>
                    <a:pt x="662888" y="636372"/>
                  </a:lnTo>
                  <a:lnTo>
                    <a:pt x="0" y="63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2124965" y="4833915"/>
            <a:ext cx="1644150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4"/>
              </a:lnSpc>
            </a:pPr>
            <a:r>
              <a:rPr lang="en-US" sz="1903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Summary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899628" y="6308945"/>
            <a:ext cx="2094825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4"/>
              </a:lnSpc>
            </a:pPr>
            <a:r>
              <a:rPr lang="en-US" sz="1903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Agency Payments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20417" y="4221266"/>
            <a:ext cx="10923906" cy="161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552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Agency Reports available Sunday or Monday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blue square with white dots  Description automatically generated with medium confidence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198810" y="2081879"/>
            <a:ext cx="5890379" cy="178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79"/>
              </a:lnSpc>
            </a:pPr>
            <a:r>
              <a:rPr lang="en-US" sz="10399" b="1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Questions</a:t>
            </a:r>
          </a:p>
        </p:txBody>
      </p:sp>
      <p:sp>
        <p:nvSpPr>
          <p:cNvPr id="5" name="AutoShape 5"/>
          <p:cNvSpPr/>
          <p:nvPr/>
        </p:nvSpPr>
        <p:spPr>
          <a:xfrm rot="17939">
            <a:off x="3663915" y="3999443"/>
            <a:ext cx="10960170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306654" y="5985795"/>
            <a:ext cx="14348548" cy="773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52"/>
              </a:lnSpc>
            </a:pPr>
            <a:r>
              <a:rPr lang="en-US" sz="3600" u="sng">
                <a:solidFill>
                  <a:schemeClr val="bg1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  <a:hlinkClick r:id="rId4" tooltip="mailto:acctg-invoicing@ohioago.go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acctg-invoicing@ohioago.gov</a:t>
            </a:r>
            <a:r>
              <a:rPr lang="en-US" sz="3600">
                <a:solidFill>
                  <a:schemeClr val="bg1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360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for direct pay invoicing questions</a:t>
            </a:r>
            <a:r>
              <a:rPr lang="en-US" sz="420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59541" y="7225841"/>
            <a:ext cx="12442484" cy="773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52"/>
              </a:lnSpc>
            </a:pPr>
            <a:r>
              <a:rPr lang="en-US" sz="3600" u="sng" dirty="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  <a:hlinkClick r:id="rId5"/>
              </a:rPr>
              <a:t>CaresAPInvoicing@ohioago.gov</a:t>
            </a:r>
            <a:r>
              <a:rPr lang="en-US" sz="3600" dirty="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  <a:hlinkClick r:id="rId5"/>
              </a:rPr>
              <a:t> </a:t>
            </a:r>
            <a:r>
              <a:rPr lang="en-US" sz="3600" dirty="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for other invoicing questions</a:t>
            </a:r>
            <a:endParaRPr lang="en-US" sz="3600" dirty="0">
              <a:solidFill>
                <a:srgbClr val="FFFFFF"/>
              </a:solidFill>
              <a:latin typeface="ITC Franklin Gothic LT"/>
              <a:ea typeface="ITC Franklin Gothic LT"/>
              <a:cs typeface="ITC Franklin Gothic L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112078" y="4171140"/>
            <a:ext cx="4063844" cy="96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1"/>
              </a:lnSpc>
            </a:pPr>
            <a:r>
              <a:rPr lang="en-US" sz="4699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Contact Us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blue background with a logo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rot="17940">
            <a:off x="3663915" y="2129657"/>
            <a:ext cx="10960170" cy="0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014567" y="724696"/>
            <a:ext cx="4258866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0"/>
              </a:lnSpc>
            </a:pPr>
            <a:r>
              <a:rPr lang="en-US" sz="81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Welcome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20179" y="3570499"/>
            <a:ext cx="3219188" cy="440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803"/>
              </a:lnSpc>
            </a:pPr>
            <a:r>
              <a:rPr lang="en-US" sz="3260" b="1">
                <a:solidFill>
                  <a:srgbClr val="3874A5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James Seeto</a:t>
            </a:r>
          </a:p>
          <a:p>
            <a:pPr algn="r">
              <a:lnSpc>
                <a:spcPts val="5803"/>
              </a:lnSpc>
            </a:pPr>
            <a:r>
              <a:rPr lang="en-US" sz="3260" b="1">
                <a:solidFill>
                  <a:srgbClr val="3874A5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David Boals</a:t>
            </a:r>
          </a:p>
          <a:p>
            <a:pPr algn="r">
              <a:lnSpc>
                <a:spcPts val="5803"/>
              </a:lnSpc>
            </a:pPr>
            <a:r>
              <a:rPr lang="en-US" sz="3260" b="1">
                <a:solidFill>
                  <a:srgbClr val="3874A5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Shawn Byrum</a:t>
            </a:r>
          </a:p>
          <a:p>
            <a:pPr algn="r">
              <a:lnSpc>
                <a:spcPts val="5803"/>
              </a:lnSpc>
            </a:pPr>
            <a:r>
              <a:rPr lang="en-US" sz="3260" b="1">
                <a:solidFill>
                  <a:srgbClr val="3874A5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Bryce Hand</a:t>
            </a:r>
          </a:p>
          <a:p>
            <a:pPr algn="r">
              <a:lnSpc>
                <a:spcPts val="5803"/>
              </a:lnSpc>
            </a:pPr>
            <a:r>
              <a:rPr lang="en-US" sz="3260" b="1">
                <a:solidFill>
                  <a:srgbClr val="3874A5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Dawn Taylor</a:t>
            </a:r>
          </a:p>
          <a:p>
            <a:pPr algn="r">
              <a:lnSpc>
                <a:spcPts val="5803"/>
              </a:lnSpc>
            </a:pPr>
            <a:r>
              <a:rPr lang="en-US" sz="3260" b="1">
                <a:solidFill>
                  <a:srgbClr val="3874A5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Kyle Barnett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87413" y="2409260"/>
            <a:ext cx="13313174" cy="69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4"/>
              </a:lnSpc>
              <a:spcBef>
                <a:spcPct val="0"/>
              </a:spcBef>
            </a:pPr>
            <a:r>
              <a:rPr lang="en-US" sz="3660" i="1">
                <a:solidFill>
                  <a:srgbClr val="000000"/>
                </a:solidFill>
                <a:latin typeface="ITC Franklin Gothic LT Italics"/>
                <a:ea typeface="ITC Franklin Gothic LT Italics"/>
                <a:cs typeface="ITC Franklin Gothic LT Italics"/>
                <a:sym typeface="ITC Franklin Gothic LT Italics"/>
              </a:rPr>
              <a:t>from the AGO Collections Enforcement Accounting team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915316" y="3529742"/>
            <a:ext cx="8885271" cy="432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8"/>
              </a:lnSpc>
            </a:pPr>
            <a:r>
              <a:rPr lang="en-US" sz="276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Director of Non-Legal Operations</a:t>
            </a:r>
          </a:p>
          <a:p>
            <a:pPr algn="l">
              <a:lnSpc>
                <a:spcPts val="5768"/>
              </a:lnSpc>
            </a:pPr>
            <a:r>
              <a:rPr lang="en-US" sz="276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Deputy Director of Data Analytics and Accounting</a:t>
            </a:r>
          </a:p>
          <a:p>
            <a:pPr algn="l">
              <a:lnSpc>
                <a:spcPts val="5768"/>
              </a:lnSpc>
            </a:pPr>
            <a:r>
              <a:rPr lang="en-US" sz="276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AC2, Accounting Subject Matter Expert</a:t>
            </a:r>
          </a:p>
          <a:p>
            <a:pPr algn="l">
              <a:lnSpc>
                <a:spcPts val="5768"/>
              </a:lnSpc>
            </a:pPr>
            <a:r>
              <a:rPr lang="en-US" sz="276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AC3, Accounting Subject Matter Expert</a:t>
            </a:r>
          </a:p>
          <a:p>
            <a:pPr algn="l">
              <a:lnSpc>
                <a:spcPts val="5768"/>
              </a:lnSpc>
            </a:pPr>
            <a:r>
              <a:rPr lang="en-US" sz="276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AP Supervisor, Direct pays and vendor payments</a:t>
            </a:r>
          </a:p>
          <a:p>
            <a:pPr algn="l">
              <a:lnSpc>
                <a:spcPts val="5768"/>
              </a:lnSpc>
            </a:pPr>
            <a:r>
              <a:rPr lang="en-US" sz="276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AP Supervisor, Agency-related payments</a:t>
            </a:r>
          </a:p>
        </p:txBody>
      </p:sp>
      <p:sp>
        <p:nvSpPr>
          <p:cNvPr id="9" name="AutoShape 9"/>
          <p:cNvSpPr/>
          <p:nvPr/>
        </p:nvSpPr>
        <p:spPr>
          <a:xfrm>
            <a:off x="6629566" y="3616843"/>
            <a:ext cx="0" cy="4361697"/>
          </a:xfrm>
          <a:prstGeom prst="line">
            <a:avLst/>
          </a:prstGeom>
          <a:ln w="38100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A white rectangular object with a black border  Description automatically generated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0" b="-1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914890" y="2606678"/>
            <a:ext cx="5373110" cy="7680322"/>
            <a:chOff x="0" y="0"/>
            <a:chExt cx="7164146" cy="102404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164197" cy="10240391"/>
            </a:xfrm>
            <a:custGeom>
              <a:avLst/>
              <a:gdLst/>
              <a:ahLst/>
              <a:cxnLst/>
              <a:rect l="l" t="t" r="r" b="b"/>
              <a:pathLst>
                <a:path w="7164197" h="10240391">
                  <a:moveTo>
                    <a:pt x="0" y="0"/>
                  </a:moveTo>
                  <a:lnTo>
                    <a:pt x="7164197" y="0"/>
                  </a:lnTo>
                  <a:lnTo>
                    <a:pt x="7164197" y="10240391"/>
                  </a:lnTo>
                  <a:lnTo>
                    <a:pt x="0" y="10240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9383" r="-651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789174"/>
            <a:ext cx="9763737" cy="6200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988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Changes in Reporting</a:t>
            </a:r>
          </a:p>
          <a:p>
            <a:pPr marL="1036320" lvl="1" indent="-518160" algn="l">
              <a:lnSpc>
                <a:spcPts val="988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New Invoice Detail Report (IDR)</a:t>
            </a:r>
          </a:p>
          <a:p>
            <a:pPr marL="1036320" lvl="1" indent="-518160" algn="l">
              <a:lnSpc>
                <a:spcPts val="988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Introducing the CARES FitPortal</a:t>
            </a:r>
          </a:p>
          <a:p>
            <a:pPr marL="1036320" lvl="1" indent="-518160" algn="l">
              <a:lnSpc>
                <a:spcPts val="988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Q&amp;A</a:t>
            </a:r>
          </a:p>
          <a:p>
            <a:pPr marL="1554480" lvl="2" indent="-518160" algn="l">
              <a:lnSpc>
                <a:spcPts val="9888"/>
              </a:lnSpc>
            </a:pPr>
            <a:endParaRPr lang="en-US" sz="4800" dirty="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712947"/>
            <a:ext cx="13533120" cy="1455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20"/>
              </a:lnSpc>
            </a:pPr>
            <a:r>
              <a:rPr lang="en-US" sz="81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Today’s Agenda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3969B-FC11-13D7-561C-0D0991E88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626F43F-939D-D3AC-E0EC-3CD35BC88197}"/>
              </a:ext>
            </a:extLst>
          </p:cNvPr>
          <p:cNvGrpSpPr/>
          <p:nvPr/>
        </p:nvGrpSpPr>
        <p:grpSpPr>
          <a:xfrm>
            <a:off x="11397055" y="6688288"/>
            <a:ext cx="2063334" cy="1217153"/>
            <a:chOff x="0" y="0"/>
            <a:chExt cx="543429" cy="3205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5F2D8A4-5F2D-3358-1495-ABFBE88CF145}"/>
                </a:ext>
              </a:extLst>
            </p:cNvPr>
            <p:cNvSpPr/>
            <p:nvPr/>
          </p:nvSpPr>
          <p:spPr>
            <a:xfrm>
              <a:off x="0" y="0"/>
              <a:ext cx="543429" cy="320567"/>
            </a:xfrm>
            <a:custGeom>
              <a:avLst/>
              <a:gdLst/>
              <a:ahLst/>
              <a:cxnLst/>
              <a:rect l="l" t="t" r="r" b="b"/>
              <a:pathLst>
                <a:path w="543429" h="320567">
                  <a:moveTo>
                    <a:pt x="22513" y="0"/>
                  </a:moveTo>
                  <a:lnTo>
                    <a:pt x="520917" y="0"/>
                  </a:lnTo>
                  <a:cubicBezTo>
                    <a:pt x="526887" y="0"/>
                    <a:pt x="532614" y="2372"/>
                    <a:pt x="536836" y="6594"/>
                  </a:cubicBezTo>
                  <a:cubicBezTo>
                    <a:pt x="541058" y="10816"/>
                    <a:pt x="543429" y="16542"/>
                    <a:pt x="543429" y="22513"/>
                  </a:cubicBezTo>
                  <a:lnTo>
                    <a:pt x="543429" y="298054"/>
                  </a:lnTo>
                  <a:cubicBezTo>
                    <a:pt x="543429" y="304025"/>
                    <a:pt x="541058" y="309751"/>
                    <a:pt x="536836" y="313973"/>
                  </a:cubicBezTo>
                  <a:cubicBezTo>
                    <a:pt x="532614" y="318195"/>
                    <a:pt x="526887" y="320567"/>
                    <a:pt x="520917" y="320567"/>
                  </a:cubicBezTo>
                  <a:lnTo>
                    <a:pt x="22513" y="320567"/>
                  </a:lnTo>
                  <a:cubicBezTo>
                    <a:pt x="16542" y="320567"/>
                    <a:pt x="10816" y="318195"/>
                    <a:pt x="6594" y="313973"/>
                  </a:cubicBezTo>
                  <a:cubicBezTo>
                    <a:pt x="2372" y="309751"/>
                    <a:pt x="0" y="304025"/>
                    <a:pt x="0" y="298054"/>
                  </a:cubicBezTo>
                  <a:lnTo>
                    <a:pt x="0" y="22513"/>
                  </a:lnTo>
                  <a:cubicBezTo>
                    <a:pt x="0" y="16542"/>
                    <a:pt x="2372" y="10816"/>
                    <a:pt x="6594" y="6594"/>
                  </a:cubicBezTo>
                  <a:cubicBezTo>
                    <a:pt x="10816" y="2372"/>
                    <a:pt x="16542" y="0"/>
                    <a:pt x="2251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EB060CC-D10F-051F-076D-1D62CB23E284}"/>
                </a:ext>
              </a:extLst>
            </p:cNvPr>
            <p:cNvSpPr txBox="1"/>
            <p:nvPr/>
          </p:nvSpPr>
          <p:spPr>
            <a:xfrm>
              <a:off x="0" y="-38100"/>
              <a:ext cx="543429" cy="358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D2E4707-C008-DEA6-F620-081AA448C975}"/>
              </a:ext>
            </a:extLst>
          </p:cNvPr>
          <p:cNvGrpSpPr/>
          <p:nvPr/>
        </p:nvGrpSpPr>
        <p:grpSpPr>
          <a:xfrm>
            <a:off x="7835984" y="2527038"/>
            <a:ext cx="10452016" cy="7769435"/>
            <a:chOff x="0" y="0"/>
            <a:chExt cx="1125519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4C17BCA-0C0E-C48C-D617-CB381F6A54D0}"/>
                </a:ext>
              </a:extLst>
            </p:cNvPr>
            <p:cNvSpPr/>
            <p:nvPr/>
          </p:nvSpPr>
          <p:spPr>
            <a:xfrm>
              <a:off x="0" y="0"/>
              <a:ext cx="1125519" cy="812800"/>
            </a:xfrm>
            <a:custGeom>
              <a:avLst/>
              <a:gdLst/>
              <a:ahLst/>
              <a:cxnLst/>
              <a:rect l="l" t="t" r="r" b="b"/>
              <a:pathLst>
                <a:path w="1125519" h="812800">
                  <a:moveTo>
                    <a:pt x="0" y="0"/>
                  </a:moveTo>
                  <a:lnTo>
                    <a:pt x="1125519" y="0"/>
                  </a:lnTo>
                  <a:lnTo>
                    <a:pt x="1125519" y="812800"/>
                  </a:lnTo>
                  <a:lnTo>
                    <a:pt x="0" y="812800"/>
                  </a:lnTo>
                  <a:close/>
                </a:path>
              </a:pathLst>
            </a:custGeom>
            <a:gradFill rotWithShape="1">
              <a:gsLst>
                <a:gs pos="0">
                  <a:srgbClr val="C1D2DB">
                    <a:alpha val="100000"/>
                  </a:srgbClr>
                </a:gs>
                <a:gs pos="20000">
                  <a:srgbClr val="EAF1F5">
                    <a:alpha val="100000"/>
                  </a:srgbClr>
                </a:gs>
                <a:gs pos="40000">
                  <a:srgbClr val="E3EDF2">
                    <a:alpha val="100000"/>
                  </a:srgbClr>
                </a:gs>
                <a:gs pos="60000">
                  <a:srgbClr val="D8E4EB">
                    <a:alpha val="100000"/>
                  </a:srgbClr>
                </a:gs>
                <a:gs pos="80000">
                  <a:srgbClr val="C1CFD9">
                    <a:alpha val="100000"/>
                  </a:srgbClr>
                </a:gs>
                <a:gs pos="100000">
                  <a:srgbClr val="A9B4BB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2FAC8B1-B11A-42BD-E976-A30A65D6FE6B}"/>
                </a:ext>
              </a:extLst>
            </p:cNvPr>
            <p:cNvSpPr txBox="1"/>
            <p:nvPr/>
          </p:nvSpPr>
          <p:spPr>
            <a:xfrm>
              <a:off x="0" y="-38100"/>
              <a:ext cx="112551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98398C8-53C5-1F94-7522-5116052DD77E}"/>
              </a:ext>
            </a:extLst>
          </p:cNvPr>
          <p:cNvGrpSpPr/>
          <p:nvPr/>
        </p:nvGrpSpPr>
        <p:grpSpPr>
          <a:xfrm>
            <a:off x="6150371" y="2549259"/>
            <a:ext cx="1716738" cy="7737741"/>
            <a:chOff x="0" y="0"/>
            <a:chExt cx="452145" cy="203792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9C855D2-782A-82AE-0C07-C4F9E41A9405}"/>
                </a:ext>
              </a:extLst>
            </p:cNvPr>
            <p:cNvSpPr/>
            <p:nvPr/>
          </p:nvSpPr>
          <p:spPr>
            <a:xfrm>
              <a:off x="0" y="0"/>
              <a:ext cx="452145" cy="2037923"/>
            </a:xfrm>
            <a:custGeom>
              <a:avLst/>
              <a:gdLst/>
              <a:ahLst/>
              <a:cxnLst/>
              <a:rect l="l" t="t" r="r" b="b"/>
              <a:pathLst>
                <a:path w="452145" h="2037923">
                  <a:moveTo>
                    <a:pt x="0" y="0"/>
                  </a:moveTo>
                  <a:lnTo>
                    <a:pt x="248945" y="0"/>
                  </a:lnTo>
                  <a:lnTo>
                    <a:pt x="452145" y="1018962"/>
                  </a:lnTo>
                  <a:lnTo>
                    <a:pt x="248945" y="2037923"/>
                  </a:lnTo>
                  <a:lnTo>
                    <a:pt x="0" y="2037923"/>
                  </a:lnTo>
                  <a:lnTo>
                    <a:pt x="203200" y="1018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9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D0F104E-BA19-03FB-3E4B-73F31A4E85E9}"/>
                </a:ext>
              </a:extLst>
            </p:cNvPr>
            <p:cNvSpPr txBox="1"/>
            <p:nvPr/>
          </p:nvSpPr>
          <p:spPr>
            <a:xfrm>
              <a:off x="177800" y="-38100"/>
              <a:ext cx="198145" cy="2076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38B5FFA-7E41-77CE-B4CD-B90454911317}"/>
              </a:ext>
            </a:extLst>
          </p:cNvPr>
          <p:cNvGrpSpPr/>
          <p:nvPr/>
        </p:nvGrpSpPr>
        <p:grpSpPr>
          <a:xfrm>
            <a:off x="10408107" y="7155913"/>
            <a:ext cx="4041229" cy="2515026"/>
            <a:chOff x="0" y="0"/>
            <a:chExt cx="1064357" cy="66239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86487EA-6C63-A6B6-4ECF-97516632AFEC}"/>
                </a:ext>
              </a:extLst>
            </p:cNvPr>
            <p:cNvSpPr/>
            <p:nvPr/>
          </p:nvSpPr>
          <p:spPr>
            <a:xfrm>
              <a:off x="0" y="0"/>
              <a:ext cx="1064357" cy="662394"/>
            </a:xfrm>
            <a:custGeom>
              <a:avLst/>
              <a:gdLst/>
              <a:ahLst/>
              <a:cxnLst/>
              <a:rect l="l" t="t" r="r" b="b"/>
              <a:pathLst>
                <a:path w="1064357" h="662394">
                  <a:moveTo>
                    <a:pt x="22989" y="0"/>
                  </a:moveTo>
                  <a:lnTo>
                    <a:pt x="1041368" y="0"/>
                  </a:lnTo>
                  <a:cubicBezTo>
                    <a:pt x="1054064" y="0"/>
                    <a:pt x="1064357" y="10292"/>
                    <a:pt x="1064357" y="22989"/>
                  </a:cubicBezTo>
                  <a:lnTo>
                    <a:pt x="1064357" y="639405"/>
                  </a:lnTo>
                  <a:cubicBezTo>
                    <a:pt x="1064357" y="652101"/>
                    <a:pt x="1054064" y="662394"/>
                    <a:pt x="1041368" y="662394"/>
                  </a:cubicBezTo>
                  <a:lnTo>
                    <a:pt x="22989" y="662394"/>
                  </a:lnTo>
                  <a:cubicBezTo>
                    <a:pt x="10292" y="662394"/>
                    <a:pt x="0" y="652101"/>
                    <a:pt x="0" y="639405"/>
                  </a:cubicBezTo>
                  <a:lnTo>
                    <a:pt x="0" y="22989"/>
                  </a:lnTo>
                  <a:cubicBezTo>
                    <a:pt x="0" y="10292"/>
                    <a:pt x="10292" y="0"/>
                    <a:pt x="2298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92F5C7F-F7D2-6C3F-9DD5-388DE586EB68}"/>
                </a:ext>
              </a:extLst>
            </p:cNvPr>
            <p:cNvSpPr txBox="1"/>
            <p:nvPr/>
          </p:nvSpPr>
          <p:spPr>
            <a:xfrm>
              <a:off x="0" y="-38100"/>
              <a:ext cx="1064357" cy="700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F038D957-771B-C9CE-2FED-16B05564252D}"/>
              </a:ext>
            </a:extLst>
          </p:cNvPr>
          <p:cNvSpPr/>
          <p:nvPr/>
        </p:nvSpPr>
        <p:spPr>
          <a:xfrm>
            <a:off x="12548612" y="7777137"/>
            <a:ext cx="1086852" cy="1085732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5"/>
                </a:lnTo>
                <a:lnTo>
                  <a:pt x="0" y="9403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F2A47C23-05D8-6EA2-765E-9076BBF9D3EA}"/>
              </a:ext>
            </a:extLst>
          </p:cNvPr>
          <p:cNvSpPr/>
          <p:nvPr/>
        </p:nvSpPr>
        <p:spPr>
          <a:xfrm>
            <a:off x="11380479" y="7777137"/>
            <a:ext cx="1086852" cy="1085732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6"/>
                </a:lnTo>
                <a:lnTo>
                  <a:pt x="0" y="94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362A5FB-CC87-C298-FA1B-8CB5DB03AD2F}"/>
              </a:ext>
            </a:extLst>
          </p:cNvPr>
          <p:cNvSpPr txBox="1"/>
          <p:nvPr/>
        </p:nvSpPr>
        <p:spPr>
          <a:xfrm>
            <a:off x="8107846" y="5267325"/>
            <a:ext cx="8641752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Invoice Detail Report (IDR)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7C7A449D-FE4B-E3F5-150F-A9A1B63FBA8D}"/>
              </a:ext>
            </a:extLst>
          </p:cNvPr>
          <p:cNvSpPr txBox="1"/>
          <p:nvPr/>
        </p:nvSpPr>
        <p:spPr>
          <a:xfrm>
            <a:off x="8475780" y="3086408"/>
            <a:ext cx="4729497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63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Future State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490B13B9-395B-26C6-6DD8-319441123011}"/>
              </a:ext>
            </a:extLst>
          </p:cNvPr>
          <p:cNvSpPr txBox="1"/>
          <p:nvPr/>
        </p:nvSpPr>
        <p:spPr>
          <a:xfrm>
            <a:off x="8107846" y="4324350"/>
            <a:ext cx="3851489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FitPortal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9483B30-20FD-1C82-8357-CFD5BA5C6D4F}"/>
              </a:ext>
            </a:extLst>
          </p:cNvPr>
          <p:cNvSpPr/>
          <p:nvPr/>
        </p:nvSpPr>
        <p:spPr>
          <a:xfrm>
            <a:off x="5896240" y="2561033"/>
            <a:ext cx="1664993" cy="7737741"/>
          </a:xfrm>
          <a:custGeom>
            <a:avLst/>
            <a:gdLst/>
            <a:ahLst/>
            <a:cxnLst/>
            <a:rect l="l" t="t" r="r" b="b"/>
            <a:pathLst>
              <a:path w="438517" h="2037923">
                <a:moveTo>
                  <a:pt x="0" y="0"/>
                </a:moveTo>
                <a:lnTo>
                  <a:pt x="235317" y="0"/>
                </a:lnTo>
                <a:lnTo>
                  <a:pt x="438517" y="1018962"/>
                </a:lnTo>
                <a:lnTo>
                  <a:pt x="235317" y="2037923"/>
                </a:lnTo>
                <a:lnTo>
                  <a:pt x="0" y="2037923"/>
                </a:lnTo>
                <a:lnTo>
                  <a:pt x="203200" y="101896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rgbClr val="EFE4C9"/>
              </a:gs>
              <a:gs pos="100000">
                <a:srgbClr val="EAE3CE"/>
              </a:gs>
              <a:gs pos="98000">
                <a:srgbClr val="EADEBD"/>
              </a:gs>
              <a:gs pos="33000">
                <a:srgbClr val="D8CCB0"/>
              </a:gs>
            </a:gsLst>
            <a:lin ang="2700000" scaled="1"/>
          </a:gradFill>
        </p:spPr>
        <p:txBody>
          <a:bodyPr/>
          <a:lstStyle/>
          <a:p>
            <a:endParaRPr lang="en-US"/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C0DA7DB-4F9B-E3DC-A3B7-61B588A272A7}"/>
              </a:ext>
            </a:extLst>
          </p:cNvPr>
          <p:cNvGrpSpPr/>
          <p:nvPr/>
        </p:nvGrpSpPr>
        <p:grpSpPr>
          <a:xfrm>
            <a:off x="5300774" y="2549259"/>
            <a:ext cx="1598474" cy="7737741"/>
            <a:chOff x="0" y="0"/>
            <a:chExt cx="420997" cy="2037923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38337A2D-9FCD-EFEE-31D2-783CF57EF57D}"/>
                </a:ext>
              </a:extLst>
            </p:cNvPr>
            <p:cNvSpPr/>
            <p:nvPr/>
          </p:nvSpPr>
          <p:spPr>
            <a:xfrm>
              <a:off x="0" y="0"/>
              <a:ext cx="420997" cy="2037923"/>
            </a:xfrm>
            <a:custGeom>
              <a:avLst/>
              <a:gdLst/>
              <a:ahLst/>
              <a:cxnLst/>
              <a:rect l="l" t="t" r="r" b="b"/>
              <a:pathLst>
                <a:path w="420997" h="2037923">
                  <a:moveTo>
                    <a:pt x="0" y="0"/>
                  </a:moveTo>
                  <a:lnTo>
                    <a:pt x="217797" y="0"/>
                  </a:lnTo>
                  <a:lnTo>
                    <a:pt x="420997" y="1018962"/>
                  </a:lnTo>
                  <a:lnTo>
                    <a:pt x="217797" y="2037923"/>
                  </a:lnTo>
                  <a:lnTo>
                    <a:pt x="0" y="2037923"/>
                  </a:lnTo>
                  <a:lnTo>
                    <a:pt x="203200" y="1018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9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CA20F2D-77D3-8AF8-A1E0-ABCA3FBC3B23}"/>
                </a:ext>
              </a:extLst>
            </p:cNvPr>
            <p:cNvSpPr txBox="1"/>
            <p:nvPr/>
          </p:nvSpPr>
          <p:spPr>
            <a:xfrm>
              <a:off x="177800" y="-38100"/>
              <a:ext cx="166997" cy="2076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A15483CE-D04D-BE14-D8E3-CCA3D983097C}"/>
              </a:ext>
            </a:extLst>
          </p:cNvPr>
          <p:cNvGrpSpPr/>
          <p:nvPr/>
        </p:nvGrpSpPr>
        <p:grpSpPr>
          <a:xfrm>
            <a:off x="5071468" y="2555631"/>
            <a:ext cx="2088465" cy="7737741"/>
            <a:chOff x="0" y="0"/>
            <a:chExt cx="550048" cy="2037923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57AFA39-428F-97F3-067F-38F709DD4B0D}"/>
                </a:ext>
              </a:extLst>
            </p:cNvPr>
            <p:cNvSpPr/>
            <p:nvPr/>
          </p:nvSpPr>
          <p:spPr>
            <a:xfrm>
              <a:off x="0" y="0"/>
              <a:ext cx="550048" cy="2037923"/>
            </a:xfrm>
            <a:custGeom>
              <a:avLst/>
              <a:gdLst/>
              <a:ahLst/>
              <a:cxnLst/>
              <a:rect l="l" t="t" r="r" b="b"/>
              <a:pathLst>
                <a:path w="550048" h="2037923">
                  <a:moveTo>
                    <a:pt x="0" y="0"/>
                  </a:moveTo>
                  <a:lnTo>
                    <a:pt x="346848" y="0"/>
                  </a:lnTo>
                  <a:lnTo>
                    <a:pt x="550048" y="1018962"/>
                  </a:lnTo>
                  <a:lnTo>
                    <a:pt x="346848" y="2037923"/>
                  </a:lnTo>
                  <a:lnTo>
                    <a:pt x="0" y="2037923"/>
                  </a:lnTo>
                  <a:lnTo>
                    <a:pt x="203200" y="101896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1D2DB">
                    <a:alpha val="100000"/>
                  </a:srgbClr>
                </a:gs>
                <a:gs pos="20000">
                  <a:srgbClr val="EAF1F5">
                    <a:alpha val="100000"/>
                  </a:srgbClr>
                </a:gs>
                <a:gs pos="40000">
                  <a:srgbClr val="E3EDF2">
                    <a:alpha val="100000"/>
                  </a:srgbClr>
                </a:gs>
                <a:gs pos="60000">
                  <a:srgbClr val="D8E4EB">
                    <a:alpha val="100000"/>
                  </a:srgbClr>
                </a:gs>
                <a:gs pos="80000">
                  <a:srgbClr val="C1CFD9">
                    <a:alpha val="100000"/>
                  </a:srgbClr>
                </a:gs>
                <a:gs pos="100000">
                  <a:srgbClr val="A9B4BB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118EDBA6-028F-E671-403B-068806DABB58}"/>
                </a:ext>
              </a:extLst>
            </p:cNvPr>
            <p:cNvSpPr txBox="1"/>
            <p:nvPr/>
          </p:nvSpPr>
          <p:spPr>
            <a:xfrm>
              <a:off x="177800" y="-38100"/>
              <a:ext cx="296048" cy="2076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>
            <a:extLst>
              <a:ext uri="{FF2B5EF4-FFF2-40B4-BE49-F238E27FC236}">
                <a16:creationId xmlns:a16="http://schemas.microsoft.com/office/drawing/2014/main" id="{C4688D80-E977-F365-896C-C1C68C82FC9F}"/>
              </a:ext>
            </a:extLst>
          </p:cNvPr>
          <p:cNvSpPr/>
          <p:nvPr/>
        </p:nvSpPr>
        <p:spPr>
          <a:xfrm>
            <a:off x="-1541388" y="3037125"/>
            <a:ext cx="2586978" cy="7373303"/>
          </a:xfrm>
          <a:custGeom>
            <a:avLst/>
            <a:gdLst/>
            <a:ahLst/>
            <a:cxnLst/>
            <a:rect l="l" t="t" r="r" b="b"/>
            <a:pathLst>
              <a:path w="812800" h="606389">
                <a:moveTo>
                  <a:pt x="0" y="0"/>
                </a:moveTo>
                <a:lnTo>
                  <a:pt x="812800" y="0"/>
                </a:lnTo>
                <a:lnTo>
                  <a:pt x="812800" y="606389"/>
                </a:lnTo>
                <a:lnTo>
                  <a:pt x="0" y="606389"/>
                </a:lnTo>
                <a:close/>
              </a:path>
            </a:pathLst>
          </a:custGeom>
          <a:gradFill flip="none" rotWithShape="1">
            <a:gsLst>
              <a:gs pos="37000">
                <a:srgbClr val="F2E9D2"/>
              </a:gs>
              <a:gs pos="49000">
                <a:srgbClr val="EBDFC1"/>
              </a:gs>
              <a:gs pos="18000">
                <a:srgbClr val="F5EEDB"/>
              </a:gs>
              <a:gs pos="75000">
                <a:srgbClr val="EADEBD"/>
              </a:gs>
              <a:gs pos="100000">
                <a:srgbClr val="D1C3A2"/>
              </a:gs>
            </a:gsLst>
            <a:lin ang="2700000" scaled="1"/>
            <a:tileRect/>
          </a:gradFill>
        </p:spPr>
        <p:txBody>
          <a:bodyPr/>
          <a:lstStyle/>
          <a:p>
            <a:endParaRPr lang="en-US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C3F26805-8420-679E-B7BD-B60EB4C4EAB6}"/>
              </a:ext>
            </a:extLst>
          </p:cNvPr>
          <p:cNvSpPr/>
          <p:nvPr/>
        </p:nvSpPr>
        <p:spPr>
          <a:xfrm>
            <a:off x="11676555" y="8005871"/>
            <a:ext cx="552008" cy="635832"/>
          </a:xfrm>
          <a:custGeom>
            <a:avLst/>
            <a:gdLst/>
            <a:ahLst/>
            <a:cxnLst/>
            <a:rect l="l" t="t" r="r" b="b"/>
            <a:pathLst>
              <a:path w="477593" h="550684">
                <a:moveTo>
                  <a:pt x="0" y="0"/>
                </a:moveTo>
                <a:lnTo>
                  <a:pt x="477593" y="0"/>
                </a:lnTo>
                <a:lnTo>
                  <a:pt x="477593" y="550684"/>
                </a:lnTo>
                <a:lnTo>
                  <a:pt x="0" y="5506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54307A2E-48AF-FD66-F136-8BE9C639F685}"/>
              </a:ext>
            </a:extLst>
          </p:cNvPr>
          <p:cNvSpPr/>
          <p:nvPr/>
        </p:nvSpPr>
        <p:spPr>
          <a:xfrm>
            <a:off x="12703525" y="7906842"/>
            <a:ext cx="728750" cy="698879"/>
          </a:xfrm>
          <a:custGeom>
            <a:avLst/>
            <a:gdLst/>
            <a:ahLst/>
            <a:cxnLst/>
            <a:rect l="l" t="t" r="r" b="b"/>
            <a:pathLst>
              <a:path w="630508" h="605288">
                <a:moveTo>
                  <a:pt x="0" y="0"/>
                </a:moveTo>
                <a:lnTo>
                  <a:pt x="630509" y="0"/>
                </a:lnTo>
                <a:lnTo>
                  <a:pt x="630509" y="605288"/>
                </a:lnTo>
                <a:lnTo>
                  <a:pt x="0" y="60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3" name="Group 43">
            <a:extLst>
              <a:ext uri="{FF2B5EF4-FFF2-40B4-BE49-F238E27FC236}">
                <a16:creationId xmlns:a16="http://schemas.microsoft.com/office/drawing/2014/main" id="{E5D14F4E-747A-3C6A-4471-19F984DC9793}"/>
              </a:ext>
            </a:extLst>
          </p:cNvPr>
          <p:cNvGrpSpPr/>
          <p:nvPr/>
        </p:nvGrpSpPr>
        <p:grpSpPr>
          <a:xfrm>
            <a:off x="6643268" y="2559261"/>
            <a:ext cx="1543050" cy="7737741"/>
            <a:chOff x="0" y="0"/>
            <a:chExt cx="406400" cy="2037923"/>
          </a:xfrm>
        </p:grpSpPr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4489D46B-38C4-E3B0-E470-93C1767C0309}"/>
                </a:ext>
              </a:extLst>
            </p:cNvPr>
            <p:cNvSpPr/>
            <p:nvPr/>
          </p:nvSpPr>
          <p:spPr>
            <a:xfrm>
              <a:off x="0" y="0"/>
              <a:ext cx="406400" cy="2037923"/>
            </a:xfrm>
            <a:custGeom>
              <a:avLst/>
              <a:gdLst/>
              <a:ahLst/>
              <a:cxnLst/>
              <a:rect l="l" t="t" r="r" b="b"/>
              <a:pathLst>
                <a:path w="406400" h="2037923">
                  <a:moveTo>
                    <a:pt x="0" y="0"/>
                  </a:moveTo>
                  <a:lnTo>
                    <a:pt x="203200" y="0"/>
                  </a:lnTo>
                  <a:lnTo>
                    <a:pt x="406400" y="1018962"/>
                  </a:lnTo>
                  <a:lnTo>
                    <a:pt x="203200" y="2037923"/>
                  </a:lnTo>
                  <a:lnTo>
                    <a:pt x="0" y="2037923"/>
                  </a:lnTo>
                  <a:lnTo>
                    <a:pt x="203200" y="101896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1D2DB">
                    <a:alpha val="100000"/>
                  </a:srgbClr>
                </a:gs>
                <a:gs pos="20000">
                  <a:srgbClr val="EAF1F5">
                    <a:alpha val="100000"/>
                  </a:srgbClr>
                </a:gs>
                <a:gs pos="40000">
                  <a:srgbClr val="E3EDF2">
                    <a:alpha val="100000"/>
                  </a:srgbClr>
                </a:gs>
                <a:gs pos="60000">
                  <a:srgbClr val="D8E4EB">
                    <a:alpha val="100000"/>
                  </a:srgbClr>
                </a:gs>
                <a:gs pos="80000">
                  <a:srgbClr val="C1CFD9">
                    <a:alpha val="100000"/>
                  </a:srgbClr>
                </a:gs>
                <a:gs pos="100000">
                  <a:srgbClr val="A9B4BB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D8E529B7-26C3-3DFC-0F86-D1191163A266}"/>
                </a:ext>
              </a:extLst>
            </p:cNvPr>
            <p:cNvSpPr txBox="1"/>
            <p:nvPr/>
          </p:nvSpPr>
          <p:spPr>
            <a:xfrm>
              <a:off x="177800" y="-38100"/>
              <a:ext cx="152400" cy="2076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6" name="Group 46">
            <a:extLst>
              <a:ext uri="{FF2B5EF4-FFF2-40B4-BE49-F238E27FC236}">
                <a16:creationId xmlns:a16="http://schemas.microsoft.com/office/drawing/2014/main" id="{F47B463D-F107-EFA0-EFE1-9C5B7CD4F409}"/>
              </a:ext>
            </a:extLst>
          </p:cNvPr>
          <p:cNvGrpSpPr/>
          <p:nvPr/>
        </p:nvGrpSpPr>
        <p:grpSpPr>
          <a:xfrm>
            <a:off x="6854837" y="2555632"/>
            <a:ext cx="1576533" cy="7809605"/>
            <a:chOff x="0" y="0"/>
            <a:chExt cx="415218" cy="2056851"/>
          </a:xfrm>
        </p:grpSpPr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48B2E27C-0ED6-CC39-8FE5-8C57356CA20F}"/>
                </a:ext>
              </a:extLst>
            </p:cNvPr>
            <p:cNvSpPr/>
            <p:nvPr/>
          </p:nvSpPr>
          <p:spPr>
            <a:xfrm>
              <a:off x="0" y="0"/>
              <a:ext cx="415218" cy="2056851"/>
            </a:xfrm>
            <a:custGeom>
              <a:avLst/>
              <a:gdLst/>
              <a:ahLst/>
              <a:cxnLst/>
              <a:rect l="l" t="t" r="r" b="b"/>
              <a:pathLst>
                <a:path w="415218" h="2056851">
                  <a:moveTo>
                    <a:pt x="0" y="0"/>
                  </a:moveTo>
                  <a:lnTo>
                    <a:pt x="212018" y="0"/>
                  </a:lnTo>
                  <a:lnTo>
                    <a:pt x="415218" y="1028425"/>
                  </a:lnTo>
                  <a:lnTo>
                    <a:pt x="212018" y="2056851"/>
                  </a:lnTo>
                  <a:lnTo>
                    <a:pt x="0" y="2056851"/>
                  </a:lnTo>
                  <a:lnTo>
                    <a:pt x="203200" y="10284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0E1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E3BA0F1D-A9BD-64EE-FFBE-D89B9ADC24BD}"/>
                </a:ext>
              </a:extLst>
            </p:cNvPr>
            <p:cNvSpPr txBox="1"/>
            <p:nvPr/>
          </p:nvSpPr>
          <p:spPr>
            <a:xfrm>
              <a:off x="177800" y="-38100"/>
              <a:ext cx="161218" cy="20949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9" name="Group 49">
            <a:extLst>
              <a:ext uri="{FF2B5EF4-FFF2-40B4-BE49-F238E27FC236}">
                <a16:creationId xmlns:a16="http://schemas.microsoft.com/office/drawing/2014/main" id="{395C7D13-F431-9711-2C79-648D2DBA941A}"/>
              </a:ext>
            </a:extLst>
          </p:cNvPr>
          <p:cNvGrpSpPr/>
          <p:nvPr/>
        </p:nvGrpSpPr>
        <p:grpSpPr>
          <a:xfrm>
            <a:off x="10680473" y="6805072"/>
            <a:ext cx="3394346" cy="553719"/>
            <a:chOff x="0" y="0"/>
            <a:chExt cx="893984" cy="145835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854B15D-4734-BC1D-18E3-B586EEE83476}"/>
                </a:ext>
              </a:extLst>
            </p:cNvPr>
            <p:cNvSpPr/>
            <p:nvPr/>
          </p:nvSpPr>
          <p:spPr>
            <a:xfrm>
              <a:off x="0" y="0"/>
              <a:ext cx="893984" cy="145835"/>
            </a:xfrm>
            <a:custGeom>
              <a:avLst/>
              <a:gdLst/>
              <a:ahLst/>
              <a:cxnLst/>
              <a:rect l="l" t="t" r="r" b="b"/>
              <a:pathLst>
                <a:path w="893984" h="145835">
                  <a:moveTo>
                    <a:pt x="13685" y="0"/>
                  </a:moveTo>
                  <a:lnTo>
                    <a:pt x="880299" y="0"/>
                  </a:lnTo>
                  <a:cubicBezTo>
                    <a:pt x="883929" y="0"/>
                    <a:pt x="887409" y="1442"/>
                    <a:pt x="889976" y="4008"/>
                  </a:cubicBezTo>
                  <a:cubicBezTo>
                    <a:pt x="892542" y="6575"/>
                    <a:pt x="893984" y="10055"/>
                    <a:pt x="893984" y="13685"/>
                  </a:cubicBezTo>
                  <a:lnTo>
                    <a:pt x="893984" y="132150"/>
                  </a:lnTo>
                  <a:cubicBezTo>
                    <a:pt x="893984" y="139708"/>
                    <a:pt x="887857" y="145835"/>
                    <a:pt x="880299" y="145835"/>
                  </a:cubicBezTo>
                  <a:lnTo>
                    <a:pt x="13685" y="145835"/>
                  </a:lnTo>
                  <a:cubicBezTo>
                    <a:pt x="6127" y="145835"/>
                    <a:pt x="0" y="139708"/>
                    <a:pt x="0" y="132150"/>
                  </a:cubicBezTo>
                  <a:lnTo>
                    <a:pt x="0" y="13685"/>
                  </a:lnTo>
                  <a:cubicBezTo>
                    <a:pt x="0" y="6127"/>
                    <a:pt x="6127" y="0"/>
                    <a:pt x="1368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DC6DC5BF-F9A9-C7E3-09E0-9859986D1573}"/>
                </a:ext>
              </a:extLst>
            </p:cNvPr>
            <p:cNvSpPr txBox="1"/>
            <p:nvPr/>
          </p:nvSpPr>
          <p:spPr>
            <a:xfrm>
              <a:off x="0" y="-38100"/>
              <a:ext cx="893984" cy="183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E68C25FD-705A-18C4-428D-33502266D1BB}"/>
              </a:ext>
            </a:extLst>
          </p:cNvPr>
          <p:cNvGrpSpPr/>
          <p:nvPr/>
        </p:nvGrpSpPr>
        <p:grpSpPr>
          <a:xfrm>
            <a:off x="10763863" y="6489994"/>
            <a:ext cx="988861" cy="386418"/>
            <a:chOff x="0" y="0"/>
            <a:chExt cx="260441" cy="101773"/>
          </a:xfrm>
        </p:grpSpPr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7D30B642-C57A-65C5-FE36-72E09A702C86}"/>
                </a:ext>
              </a:extLst>
            </p:cNvPr>
            <p:cNvSpPr/>
            <p:nvPr/>
          </p:nvSpPr>
          <p:spPr>
            <a:xfrm>
              <a:off x="0" y="0"/>
              <a:ext cx="260441" cy="101773"/>
            </a:xfrm>
            <a:custGeom>
              <a:avLst/>
              <a:gdLst/>
              <a:ahLst/>
              <a:cxnLst/>
              <a:rect l="l" t="t" r="r" b="b"/>
              <a:pathLst>
                <a:path w="260441" h="101773">
                  <a:moveTo>
                    <a:pt x="46975" y="0"/>
                  </a:moveTo>
                  <a:lnTo>
                    <a:pt x="213466" y="0"/>
                  </a:lnTo>
                  <a:cubicBezTo>
                    <a:pt x="239410" y="0"/>
                    <a:pt x="260441" y="21031"/>
                    <a:pt x="260441" y="46975"/>
                  </a:cubicBezTo>
                  <a:lnTo>
                    <a:pt x="260441" y="54798"/>
                  </a:lnTo>
                  <a:cubicBezTo>
                    <a:pt x="260441" y="80741"/>
                    <a:pt x="239410" y="101773"/>
                    <a:pt x="213466" y="101773"/>
                  </a:cubicBezTo>
                  <a:lnTo>
                    <a:pt x="46975" y="101773"/>
                  </a:lnTo>
                  <a:cubicBezTo>
                    <a:pt x="21031" y="101773"/>
                    <a:pt x="0" y="80741"/>
                    <a:pt x="0" y="54798"/>
                  </a:cubicBezTo>
                  <a:lnTo>
                    <a:pt x="0" y="46975"/>
                  </a:lnTo>
                  <a:cubicBezTo>
                    <a:pt x="0" y="21031"/>
                    <a:pt x="21031" y="0"/>
                    <a:pt x="4697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4">
              <a:extLst>
                <a:ext uri="{FF2B5EF4-FFF2-40B4-BE49-F238E27FC236}">
                  <a16:creationId xmlns:a16="http://schemas.microsoft.com/office/drawing/2014/main" id="{395A48BD-8C46-2F03-EA22-3A462A077CE4}"/>
                </a:ext>
              </a:extLst>
            </p:cNvPr>
            <p:cNvSpPr txBox="1"/>
            <p:nvPr/>
          </p:nvSpPr>
          <p:spPr>
            <a:xfrm>
              <a:off x="0" y="-38100"/>
              <a:ext cx="260441" cy="139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5" name="Group 55">
            <a:extLst>
              <a:ext uri="{FF2B5EF4-FFF2-40B4-BE49-F238E27FC236}">
                <a16:creationId xmlns:a16="http://schemas.microsoft.com/office/drawing/2014/main" id="{E04A26A9-6ACD-412C-9452-01CA51AAF454}"/>
              </a:ext>
            </a:extLst>
          </p:cNvPr>
          <p:cNvGrpSpPr/>
          <p:nvPr/>
        </p:nvGrpSpPr>
        <p:grpSpPr>
          <a:xfrm rot="1990105">
            <a:off x="11638381" y="6595925"/>
            <a:ext cx="481078" cy="315078"/>
            <a:chOff x="0" y="0"/>
            <a:chExt cx="126704" cy="82983"/>
          </a:xfrm>
        </p:grpSpPr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8DC5267E-CC1B-7CC6-95AA-5805D880B2E6}"/>
                </a:ext>
              </a:extLst>
            </p:cNvPr>
            <p:cNvSpPr/>
            <p:nvPr/>
          </p:nvSpPr>
          <p:spPr>
            <a:xfrm>
              <a:off x="0" y="0"/>
              <a:ext cx="126704" cy="82983"/>
            </a:xfrm>
            <a:custGeom>
              <a:avLst/>
              <a:gdLst/>
              <a:ahLst/>
              <a:cxnLst/>
              <a:rect l="l" t="t" r="r" b="b"/>
              <a:pathLst>
                <a:path w="126704" h="82983">
                  <a:moveTo>
                    <a:pt x="41492" y="0"/>
                  </a:moveTo>
                  <a:lnTo>
                    <a:pt x="85212" y="0"/>
                  </a:lnTo>
                  <a:cubicBezTo>
                    <a:pt x="108127" y="0"/>
                    <a:pt x="126704" y="18576"/>
                    <a:pt x="126704" y="41492"/>
                  </a:cubicBezTo>
                  <a:lnTo>
                    <a:pt x="126704" y="41492"/>
                  </a:lnTo>
                  <a:cubicBezTo>
                    <a:pt x="126704" y="52496"/>
                    <a:pt x="122332" y="63050"/>
                    <a:pt x="114551" y="70831"/>
                  </a:cubicBezTo>
                  <a:cubicBezTo>
                    <a:pt x="106770" y="78612"/>
                    <a:pt x="96216" y="82983"/>
                    <a:pt x="85212" y="82983"/>
                  </a:cubicBezTo>
                  <a:lnTo>
                    <a:pt x="41492" y="82983"/>
                  </a:lnTo>
                  <a:cubicBezTo>
                    <a:pt x="30487" y="82983"/>
                    <a:pt x="19934" y="78612"/>
                    <a:pt x="12153" y="70831"/>
                  </a:cubicBezTo>
                  <a:cubicBezTo>
                    <a:pt x="4371" y="63050"/>
                    <a:pt x="0" y="52496"/>
                    <a:pt x="0" y="41492"/>
                  </a:cubicBezTo>
                  <a:lnTo>
                    <a:pt x="0" y="41492"/>
                  </a:lnTo>
                  <a:cubicBezTo>
                    <a:pt x="0" y="30487"/>
                    <a:pt x="4371" y="19934"/>
                    <a:pt x="12153" y="12153"/>
                  </a:cubicBezTo>
                  <a:cubicBezTo>
                    <a:pt x="19934" y="4371"/>
                    <a:pt x="30487" y="0"/>
                    <a:pt x="4149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57">
              <a:extLst>
                <a:ext uri="{FF2B5EF4-FFF2-40B4-BE49-F238E27FC236}">
                  <a16:creationId xmlns:a16="http://schemas.microsoft.com/office/drawing/2014/main" id="{C90615B7-D358-DAA2-F36C-749230181853}"/>
                </a:ext>
              </a:extLst>
            </p:cNvPr>
            <p:cNvSpPr txBox="1"/>
            <p:nvPr/>
          </p:nvSpPr>
          <p:spPr>
            <a:xfrm>
              <a:off x="0" y="-38100"/>
              <a:ext cx="126704" cy="121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55884EF3-4243-1B1F-DE76-2680647811D4}"/>
              </a:ext>
            </a:extLst>
          </p:cNvPr>
          <p:cNvSpPr/>
          <p:nvPr/>
        </p:nvSpPr>
        <p:spPr>
          <a:xfrm>
            <a:off x="10408107" y="6411756"/>
            <a:ext cx="4041229" cy="3301658"/>
          </a:xfrm>
          <a:custGeom>
            <a:avLst/>
            <a:gdLst/>
            <a:ahLst/>
            <a:cxnLst/>
            <a:rect l="l" t="t" r="r" b="b"/>
            <a:pathLst>
              <a:path w="4041229" h="3301658">
                <a:moveTo>
                  <a:pt x="0" y="0"/>
                </a:moveTo>
                <a:lnTo>
                  <a:pt x="4041229" y="0"/>
                </a:lnTo>
                <a:lnTo>
                  <a:pt x="4041229" y="3301658"/>
                </a:lnTo>
                <a:lnTo>
                  <a:pt x="0" y="33016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3" name="Freeform 31">
            <a:extLst>
              <a:ext uri="{FF2B5EF4-FFF2-40B4-BE49-F238E27FC236}">
                <a16:creationId xmlns:a16="http://schemas.microsoft.com/office/drawing/2014/main" id="{8AB4560A-0951-8BDD-BA5D-ADA279B92B76}"/>
              </a:ext>
            </a:extLst>
          </p:cNvPr>
          <p:cNvSpPr/>
          <p:nvPr/>
        </p:nvSpPr>
        <p:spPr>
          <a:xfrm>
            <a:off x="2907138" y="2557156"/>
            <a:ext cx="4016822" cy="7873846"/>
          </a:xfrm>
          <a:custGeom>
            <a:avLst/>
            <a:gdLst/>
            <a:ahLst/>
            <a:cxnLst/>
            <a:rect l="l" t="t" r="r" b="b"/>
            <a:pathLst>
              <a:path w="1041537" h="2037923">
                <a:moveTo>
                  <a:pt x="0" y="0"/>
                </a:moveTo>
                <a:lnTo>
                  <a:pt x="838337" y="0"/>
                </a:lnTo>
                <a:lnTo>
                  <a:pt x="1041537" y="1018962"/>
                </a:lnTo>
                <a:lnTo>
                  <a:pt x="838337" y="2037923"/>
                </a:lnTo>
                <a:lnTo>
                  <a:pt x="0" y="2037923"/>
                </a:lnTo>
                <a:lnTo>
                  <a:pt x="203200" y="101896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EEE3C7"/>
              </a:gs>
              <a:gs pos="10000">
                <a:srgbClr val="EADDBC"/>
              </a:gs>
              <a:gs pos="68000">
                <a:srgbClr val="E4D9BE"/>
              </a:gs>
              <a:gs pos="51000">
                <a:srgbClr val="F1E8D2"/>
              </a:gs>
            </a:gsLst>
            <a:lin ang="2700000" scaled="1"/>
          </a:gradFill>
        </p:spPr>
        <p:txBody>
          <a:bodyPr/>
          <a:lstStyle/>
          <a:p>
            <a:endParaRPr lang="en-US"/>
          </a:p>
        </p:txBody>
      </p:sp>
      <p:sp>
        <p:nvSpPr>
          <p:cNvPr id="67" name="Freeform 47">
            <a:extLst>
              <a:ext uri="{FF2B5EF4-FFF2-40B4-BE49-F238E27FC236}">
                <a16:creationId xmlns:a16="http://schemas.microsoft.com/office/drawing/2014/main" id="{B0B5A129-9D7B-0D11-26B4-F4EEEC5D0317}"/>
              </a:ext>
            </a:extLst>
          </p:cNvPr>
          <p:cNvSpPr/>
          <p:nvPr/>
        </p:nvSpPr>
        <p:spPr>
          <a:xfrm>
            <a:off x="6864794" y="2542228"/>
            <a:ext cx="1576533" cy="7809605"/>
          </a:xfrm>
          <a:custGeom>
            <a:avLst/>
            <a:gdLst/>
            <a:ahLst/>
            <a:cxnLst/>
            <a:rect l="l" t="t" r="r" b="b"/>
            <a:pathLst>
              <a:path w="415218" h="2056851">
                <a:moveTo>
                  <a:pt x="0" y="0"/>
                </a:moveTo>
                <a:lnTo>
                  <a:pt x="212018" y="0"/>
                </a:lnTo>
                <a:lnTo>
                  <a:pt x="415218" y="1028425"/>
                </a:lnTo>
                <a:lnTo>
                  <a:pt x="212018" y="2056851"/>
                </a:lnTo>
                <a:lnTo>
                  <a:pt x="0" y="2056851"/>
                </a:lnTo>
                <a:lnTo>
                  <a:pt x="203200" y="10284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EFE4C9"/>
              </a:gs>
              <a:gs pos="72000">
                <a:srgbClr val="EAE3CE"/>
              </a:gs>
              <a:gs pos="61000">
                <a:srgbClr val="EADEBD"/>
              </a:gs>
              <a:gs pos="16000">
                <a:srgbClr val="D8CCB0"/>
              </a:gs>
            </a:gsLst>
            <a:lin ang="2700000" scaled="1"/>
          </a:gradFill>
        </p:spPr>
        <p:txBody>
          <a:bodyPr/>
          <a:lstStyle/>
          <a:p>
            <a:endParaRPr lang="en-US" dirty="0"/>
          </a:p>
        </p:txBody>
      </p:sp>
      <p:sp>
        <p:nvSpPr>
          <p:cNvPr id="65" name="Freeform 31">
            <a:extLst>
              <a:ext uri="{FF2B5EF4-FFF2-40B4-BE49-F238E27FC236}">
                <a16:creationId xmlns:a16="http://schemas.microsoft.com/office/drawing/2014/main" id="{D1A3EEFD-234F-29F2-9AF6-9007F84E6D4E}"/>
              </a:ext>
            </a:extLst>
          </p:cNvPr>
          <p:cNvSpPr/>
          <p:nvPr/>
        </p:nvSpPr>
        <p:spPr>
          <a:xfrm>
            <a:off x="-124511" y="2536582"/>
            <a:ext cx="3837424" cy="7873846"/>
          </a:xfrm>
          <a:custGeom>
            <a:avLst/>
            <a:gdLst/>
            <a:ahLst/>
            <a:cxnLst/>
            <a:rect l="l" t="t" r="r" b="b"/>
            <a:pathLst>
              <a:path w="1041537" h="2037923">
                <a:moveTo>
                  <a:pt x="0" y="0"/>
                </a:moveTo>
                <a:lnTo>
                  <a:pt x="838337" y="0"/>
                </a:lnTo>
                <a:lnTo>
                  <a:pt x="1041537" y="1018962"/>
                </a:lnTo>
                <a:lnTo>
                  <a:pt x="838337" y="2037923"/>
                </a:lnTo>
                <a:lnTo>
                  <a:pt x="0" y="2037923"/>
                </a:lnTo>
                <a:lnTo>
                  <a:pt x="203200" y="101896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1000">
                <a:srgbClr val="F4ECD8"/>
              </a:gs>
              <a:gs pos="56000">
                <a:srgbClr val="EADDBC"/>
              </a:gs>
              <a:gs pos="19000">
                <a:srgbClr val="ECE1C4"/>
              </a:gs>
              <a:gs pos="86000">
                <a:srgbClr val="F1E8D3"/>
              </a:gs>
              <a:gs pos="100000">
                <a:srgbClr val="F6F0E2"/>
              </a:gs>
            </a:gsLst>
            <a:lin ang="2700000" scaled="1"/>
          </a:gradFill>
        </p:spPr>
        <p:txBody>
          <a:bodyPr/>
          <a:lstStyle/>
          <a:p>
            <a:endParaRPr lang="en-US"/>
          </a:p>
        </p:txBody>
      </p:sp>
      <p:grpSp>
        <p:nvGrpSpPr>
          <p:cNvPr id="59" name="Group 59">
            <a:extLst>
              <a:ext uri="{FF2B5EF4-FFF2-40B4-BE49-F238E27FC236}">
                <a16:creationId xmlns:a16="http://schemas.microsoft.com/office/drawing/2014/main" id="{D49DD391-78FA-6163-D60D-8FE4F6CACC67}"/>
              </a:ext>
            </a:extLst>
          </p:cNvPr>
          <p:cNvGrpSpPr/>
          <p:nvPr/>
        </p:nvGrpSpPr>
        <p:grpSpPr>
          <a:xfrm>
            <a:off x="7064599" y="2540456"/>
            <a:ext cx="1543050" cy="7809605"/>
            <a:chOff x="0" y="0"/>
            <a:chExt cx="406400" cy="2037923"/>
          </a:xfrm>
        </p:grpSpPr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9B68F573-370C-3BBE-C22F-CC6AE06DCBD0}"/>
                </a:ext>
              </a:extLst>
            </p:cNvPr>
            <p:cNvSpPr/>
            <p:nvPr/>
          </p:nvSpPr>
          <p:spPr>
            <a:xfrm>
              <a:off x="0" y="0"/>
              <a:ext cx="406400" cy="2037923"/>
            </a:xfrm>
            <a:custGeom>
              <a:avLst/>
              <a:gdLst/>
              <a:ahLst/>
              <a:cxnLst/>
              <a:rect l="l" t="t" r="r" b="b"/>
              <a:pathLst>
                <a:path w="406400" h="2037923">
                  <a:moveTo>
                    <a:pt x="0" y="0"/>
                  </a:moveTo>
                  <a:lnTo>
                    <a:pt x="203200" y="0"/>
                  </a:lnTo>
                  <a:lnTo>
                    <a:pt x="406400" y="1018962"/>
                  </a:lnTo>
                  <a:lnTo>
                    <a:pt x="203200" y="2037923"/>
                  </a:lnTo>
                  <a:lnTo>
                    <a:pt x="0" y="2037923"/>
                  </a:lnTo>
                  <a:lnTo>
                    <a:pt x="203200" y="101896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1D2DB">
                    <a:alpha val="100000"/>
                  </a:srgbClr>
                </a:gs>
                <a:gs pos="20000">
                  <a:srgbClr val="EAF1F5">
                    <a:alpha val="100000"/>
                  </a:srgbClr>
                </a:gs>
                <a:gs pos="40000">
                  <a:srgbClr val="E3EDF2">
                    <a:alpha val="100000"/>
                  </a:srgbClr>
                </a:gs>
                <a:gs pos="60000">
                  <a:srgbClr val="D8E4EB">
                    <a:alpha val="100000"/>
                  </a:srgbClr>
                </a:gs>
                <a:gs pos="80000">
                  <a:srgbClr val="C1CFD9">
                    <a:alpha val="100000"/>
                  </a:srgbClr>
                </a:gs>
                <a:gs pos="100000">
                  <a:srgbClr val="A9B4BB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TextBox 61">
              <a:extLst>
                <a:ext uri="{FF2B5EF4-FFF2-40B4-BE49-F238E27FC236}">
                  <a16:creationId xmlns:a16="http://schemas.microsoft.com/office/drawing/2014/main" id="{0FC3A9E6-9053-8994-EACD-932E14C27F3C}"/>
                </a:ext>
              </a:extLst>
            </p:cNvPr>
            <p:cNvSpPr txBox="1"/>
            <p:nvPr/>
          </p:nvSpPr>
          <p:spPr>
            <a:xfrm>
              <a:off x="177800" y="-38100"/>
              <a:ext cx="152400" cy="2076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TextBox 38">
            <a:extLst>
              <a:ext uri="{FF2B5EF4-FFF2-40B4-BE49-F238E27FC236}">
                <a16:creationId xmlns:a16="http://schemas.microsoft.com/office/drawing/2014/main" id="{A8FADDDF-90D8-421B-569A-2B0A6F96CDCE}"/>
              </a:ext>
            </a:extLst>
          </p:cNvPr>
          <p:cNvSpPr txBox="1"/>
          <p:nvPr/>
        </p:nvSpPr>
        <p:spPr>
          <a:xfrm>
            <a:off x="397656" y="4324350"/>
            <a:ext cx="5507884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Client View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B1E8F5F6-4BF8-F487-B2B3-996B75192075}"/>
              </a:ext>
            </a:extLst>
          </p:cNvPr>
          <p:cNvSpPr txBox="1"/>
          <p:nvPr/>
        </p:nvSpPr>
        <p:spPr>
          <a:xfrm>
            <a:off x="210439" y="3085542"/>
            <a:ext cx="5505697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63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Current State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6924DE83-4D9C-3274-632C-3BF8BDB67932}"/>
              </a:ext>
            </a:extLst>
          </p:cNvPr>
          <p:cNvSpPr txBox="1"/>
          <p:nvPr/>
        </p:nvSpPr>
        <p:spPr>
          <a:xfrm>
            <a:off x="355323" y="5267325"/>
            <a:ext cx="5850160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5759"/>
              </a:lnSpc>
              <a:buFont typeface="Arial"/>
              <a:buChar char="•"/>
            </a:pPr>
            <a:r>
              <a:rPr lang="en-US" sz="48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Compass</a:t>
            </a:r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3211A656-C47F-E4C4-EC10-7AE29E2E5BF0}"/>
              </a:ext>
            </a:extLst>
          </p:cNvPr>
          <p:cNvSpPr/>
          <p:nvPr/>
        </p:nvSpPr>
        <p:spPr>
          <a:xfrm>
            <a:off x="2351446" y="6870834"/>
            <a:ext cx="1839128" cy="2192701"/>
          </a:xfrm>
          <a:custGeom>
            <a:avLst/>
            <a:gdLst/>
            <a:ahLst/>
            <a:cxnLst/>
            <a:rect l="l" t="t" r="r" b="b"/>
            <a:pathLst>
              <a:path w="1839128" h="2192701">
                <a:moveTo>
                  <a:pt x="0" y="0"/>
                </a:moveTo>
                <a:lnTo>
                  <a:pt x="1839129" y="0"/>
                </a:lnTo>
                <a:lnTo>
                  <a:pt x="1839129" y="2192701"/>
                </a:lnTo>
                <a:lnTo>
                  <a:pt x="0" y="2192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63CC3E2-975D-726C-16F0-804261DC7BC4}"/>
              </a:ext>
            </a:extLst>
          </p:cNvPr>
          <p:cNvSpPr/>
          <p:nvPr/>
        </p:nvSpPr>
        <p:spPr>
          <a:xfrm>
            <a:off x="0" y="0"/>
            <a:ext cx="18288000" cy="25302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DA57181-757B-5E52-F0C1-A130B05EA6ED}"/>
              </a:ext>
            </a:extLst>
          </p:cNvPr>
          <p:cNvSpPr txBox="1"/>
          <p:nvPr/>
        </p:nvSpPr>
        <p:spPr>
          <a:xfrm>
            <a:off x="908860" y="680178"/>
            <a:ext cx="11639752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720"/>
              </a:lnSpc>
            </a:pPr>
            <a:r>
              <a:rPr lang="en-US" sz="81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Changes in Reporting</a:t>
            </a:r>
          </a:p>
        </p:txBody>
      </p:sp>
    </p:spTree>
    <p:extLst>
      <p:ext uri="{BB962C8B-B14F-4D97-AF65-F5344CB8AC3E}">
        <p14:creationId xmlns:p14="http://schemas.microsoft.com/office/powerpoint/2010/main" val="123893121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0244"/>
            <a:ext cx="18288000" cy="10317244"/>
          </a:xfrm>
          <a:custGeom>
            <a:avLst/>
            <a:gdLst/>
            <a:ahLst/>
            <a:cxnLst/>
            <a:rect l="l" t="t" r="r" b="b"/>
            <a:pathLst>
              <a:path w="18249718" h="10246305">
                <a:moveTo>
                  <a:pt x="0" y="0"/>
                </a:moveTo>
                <a:lnTo>
                  <a:pt x="18249718" y="0"/>
                </a:lnTo>
                <a:lnTo>
                  <a:pt x="18249718" y="10246305"/>
                </a:lnTo>
                <a:lnTo>
                  <a:pt x="0" y="102463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1124809" y="4916272"/>
            <a:ext cx="6312767" cy="2377896"/>
            <a:chOff x="0" y="0"/>
            <a:chExt cx="1862266" cy="7014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62266" cy="701479"/>
            </a:xfrm>
            <a:custGeom>
              <a:avLst/>
              <a:gdLst/>
              <a:ahLst/>
              <a:cxnLst/>
              <a:rect l="l" t="t" r="r" b="b"/>
              <a:pathLst>
                <a:path w="1862266" h="701479">
                  <a:moveTo>
                    <a:pt x="0" y="0"/>
                  </a:moveTo>
                  <a:lnTo>
                    <a:pt x="1862266" y="0"/>
                  </a:lnTo>
                  <a:lnTo>
                    <a:pt x="1862266" y="701479"/>
                  </a:lnTo>
                  <a:lnTo>
                    <a:pt x="0" y="701479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62266" cy="739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24809" y="2204282"/>
            <a:ext cx="6312767" cy="2480717"/>
            <a:chOff x="0" y="0"/>
            <a:chExt cx="1862266" cy="73181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62266" cy="731811"/>
            </a:xfrm>
            <a:custGeom>
              <a:avLst/>
              <a:gdLst/>
              <a:ahLst/>
              <a:cxnLst/>
              <a:rect l="l" t="t" r="r" b="b"/>
              <a:pathLst>
                <a:path w="1862266" h="731811">
                  <a:moveTo>
                    <a:pt x="0" y="0"/>
                  </a:moveTo>
                  <a:lnTo>
                    <a:pt x="1862266" y="0"/>
                  </a:lnTo>
                  <a:lnTo>
                    <a:pt x="1862266" y="731811"/>
                  </a:lnTo>
                  <a:lnTo>
                    <a:pt x="0" y="73181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862266" cy="7699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293530" y="5076148"/>
            <a:ext cx="1240875" cy="1240358"/>
          </a:xfrm>
          <a:custGeom>
            <a:avLst/>
            <a:gdLst/>
            <a:ahLst/>
            <a:cxnLst/>
            <a:rect l="l" t="t" r="r" b="b"/>
            <a:pathLst>
              <a:path w="1240875" h="1240358">
                <a:moveTo>
                  <a:pt x="0" y="0"/>
                </a:moveTo>
                <a:lnTo>
                  <a:pt x="1240876" y="0"/>
                </a:lnTo>
                <a:lnTo>
                  <a:pt x="1240876" y="1240359"/>
                </a:lnTo>
                <a:lnTo>
                  <a:pt x="0" y="12403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293530" y="2326844"/>
            <a:ext cx="1240875" cy="1240358"/>
          </a:xfrm>
          <a:custGeom>
            <a:avLst/>
            <a:gdLst/>
            <a:ahLst/>
            <a:cxnLst/>
            <a:rect l="l" t="t" r="r" b="b"/>
            <a:pathLst>
              <a:path w="1240875" h="1240358">
                <a:moveTo>
                  <a:pt x="0" y="0"/>
                </a:moveTo>
                <a:lnTo>
                  <a:pt x="1240876" y="0"/>
                </a:lnTo>
                <a:lnTo>
                  <a:pt x="1240876" y="1240358"/>
                </a:lnTo>
                <a:lnTo>
                  <a:pt x="0" y="1240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0569838" y="2550228"/>
            <a:ext cx="667591" cy="769759"/>
          </a:xfrm>
          <a:custGeom>
            <a:avLst/>
            <a:gdLst/>
            <a:ahLst/>
            <a:cxnLst/>
            <a:rect l="l" t="t" r="r" b="b"/>
            <a:pathLst>
              <a:path w="667591" h="769759">
                <a:moveTo>
                  <a:pt x="0" y="0"/>
                </a:moveTo>
                <a:lnTo>
                  <a:pt x="667591" y="0"/>
                </a:lnTo>
                <a:lnTo>
                  <a:pt x="667591" y="769759"/>
                </a:lnTo>
                <a:lnTo>
                  <a:pt x="0" y="7697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0548033" y="5265875"/>
            <a:ext cx="731869" cy="702594"/>
          </a:xfrm>
          <a:custGeom>
            <a:avLst/>
            <a:gdLst/>
            <a:ahLst/>
            <a:cxnLst/>
            <a:rect l="l" t="t" r="r" b="b"/>
            <a:pathLst>
              <a:path w="731869" h="702594">
                <a:moveTo>
                  <a:pt x="0" y="0"/>
                </a:moveTo>
                <a:lnTo>
                  <a:pt x="731869" y="0"/>
                </a:lnTo>
                <a:lnTo>
                  <a:pt x="731869" y="702594"/>
                </a:lnTo>
                <a:lnTo>
                  <a:pt x="0" y="7025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9666623" y="1860331"/>
            <a:ext cx="626907" cy="5785945"/>
          </a:xfrm>
          <a:custGeom>
            <a:avLst/>
            <a:gdLst/>
            <a:ahLst/>
            <a:cxnLst/>
            <a:rect l="l" t="t" r="r" b="b"/>
            <a:pathLst>
              <a:path w="626907" h="7375377">
                <a:moveTo>
                  <a:pt x="0" y="0"/>
                </a:moveTo>
                <a:lnTo>
                  <a:pt x="626907" y="0"/>
                </a:lnTo>
                <a:lnTo>
                  <a:pt x="626907" y="7375377"/>
                </a:lnTo>
                <a:lnTo>
                  <a:pt x="0" y="73753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11898554" y="2483553"/>
            <a:ext cx="5166468" cy="450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5"/>
              </a:lnSpc>
            </a:pPr>
            <a:r>
              <a:rPr lang="en-US" sz="3571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Summary Reports</a:t>
            </a:r>
            <a:r>
              <a:rPr lang="en-US" sz="3571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</a:p>
          <a:p>
            <a:pPr marL="578272" lvl="1" indent="-289136" algn="l">
              <a:lnSpc>
                <a:spcPts val="3214"/>
              </a:lnSpc>
              <a:buFont typeface="Arial"/>
              <a:buChar char="•"/>
            </a:pPr>
            <a:r>
              <a:rPr lang="en-US" sz="2678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PDF</a:t>
            </a:r>
          </a:p>
          <a:p>
            <a:pPr marL="578272" lvl="1" indent="-289136" algn="l">
              <a:lnSpc>
                <a:spcPts val="3214"/>
              </a:lnSpc>
              <a:buFont typeface="Arial"/>
              <a:buChar char="•"/>
            </a:pPr>
            <a:r>
              <a:rPr lang="en-US" sz="2678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High level overview of total payment activity</a:t>
            </a:r>
          </a:p>
          <a:p>
            <a:pPr algn="l">
              <a:lnSpc>
                <a:spcPts val="7285"/>
              </a:lnSpc>
            </a:pPr>
            <a:endParaRPr lang="en-US" sz="2678" dirty="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  <a:p>
            <a:pPr algn="l">
              <a:lnSpc>
                <a:spcPts val="4285"/>
              </a:lnSpc>
            </a:pPr>
            <a:r>
              <a:rPr lang="en-US" sz="3571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Agency Payment Files</a:t>
            </a:r>
          </a:p>
          <a:p>
            <a:pPr marL="578272" lvl="1" indent="-289136" algn="l">
              <a:lnSpc>
                <a:spcPts val="3214"/>
              </a:lnSpc>
              <a:buFont typeface="Arial"/>
              <a:buChar char="•"/>
            </a:pPr>
            <a:r>
              <a:rPr lang="en-US" sz="2678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CSV files</a:t>
            </a:r>
          </a:p>
          <a:p>
            <a:pPr marL="578272" lvl="1" indent="-289136" algn="l">
              <a:lnSpc>
                <a:spcPts val="3214"/>
              </a:lnSpc>
              <a:buFont typeface="Arial"/>
              <a:buChar char="•"/>
            </a:pPr>
            <a:r>
              <a:rPr lang="en-US" sz="2678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Records of payments processed through AGO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717775" y="991205"/>
            <a:ext cx="6172200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20"/>
              </a:lnSpc>
            </a:pPr>
            <a:r>
              <a:rPr lang="en-US" sz="81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IDR Contents</a:t>
            </a:r>
          </a:p>
        </p:txBody>
      </p:sp>
      <p:grpSp>
        <p:nvGrpSpPr>
          <p:cNvPr id="43" name="Group 11">
            <a:extLst>
              <a:ext uri="{FF2B5EF4-FFF2-40B4-BE49-F238E27FC236}">
                <a16:creationId xmlns:a16="http://schemas.microsoft.com/office/drawing/2014/main" id="{86B21153-94D4-0FCE-B6E4-8FF4DCDAF1EB}"/>
              </a:ext>
            </a:extLst>
          </p:cNvPr>
          <p:cNvGrpSpPr/>
          <p:nvPr/>
        </p:nvGrpSpPr>
        <p:grpSpPr>
          <a:xfrm>
            <a:off x="3664705" y="3934070"/>
            <a:ext cx="4041229" cy="2515026"/>
            <a:chOff x="0" y="0"/>
            <a:chExt cx="1064357" cy="662394"/>
          </a:xfrm>
        </p:grpSpPr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566F2C38-39CE-C73F-1D63-9995137AD986}"/>
                </a:ext>
              </a:extLst>
            </p:cNvPr>
            <p:cNvSpPr/>
            <p:nvPr/>
          </p:nvSpPr>
          <p:spPr>
            <a:xfrm>
              <a:off x="0" y="0"/>
              <a:ext cx="1064357" cy="662394"/>
            </a:xfrm>
            <a:custGeom>
              <a:avLst/>
              <a:gdLst/>
              <a:ahLst/>
              <a:cxnLst/>
              <a:rect l="l" t="t" r="r" b="b"/>
              <a:pathLst>
                <a:path w="1064357" h="662394">
                  <a:moveTo>
                    <a:pt x="22989" y="0"/>
                  </a:moveTo>
                  <a:lnTo>
                    <a:pt x="1041368" y="0"/>
                  </a:lnTo>
                  <a:cubicBezTo>
                    <a:pt x="1054064" y="0"/>
                    <a:pt x="1064357" y="10292"/>
                    <a:pt x="1064357" y="22989"/>
                  </a:cubicBezTo>
                  <a:lnTo>
                    <a:pt x="1064357" y="639405"/>
                  </a:lnTo>
                  <a:cubicBezTo>
                    <a:pt x="1064357" y="652101"/>
                    <a:pt x="1054064" y="662394"/>
                    <a:pt x="1041368" y="662394"/>
                  </a:cubicBezTo>
                  <a:lnTo>
                    <a:pt x="22989" y="662394"/>
                  </a:lnTo>
                  <a:cubicBezTo>
                    <a:pt x="10292" y="662394"/>
                    <a:pt x="0" y="652101"/>
                    <a:pt x="0" y="639405"/>
                  </a:cubicBezTo>
                  <a:lnTo>
                    <a:pt x="0" y="22989"/>
                  </a:lnTo>
                  <a:cubicBezTo>
                    <a:pt x="0" y="10292"/>
                    <a:pt x="10292" y="0"/>
                    <a:pt x="2298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13">
              <a:extLst>
                <a:ext uri="{FF2B5EF4-FFF2-40B4-BE49-F238E27FC236}">
                  <a16:creationId xmlns:a16="http://schemas.microsoft.com/office/drawing/2014/main" id="{0EA1B223-5C9A-C282-FF26-F473B718AEAB}"/>
                </a:ext>
              </a:extLst>
            </p:cNvPr>
            <p:cNvSpPr txBox="1"/>
            <p:nvPr/>
          </p:nvSpPr>
          <p:spPr>
            <a:xfrm>
              <a:off x="0" y="-38100"/>
              <a:ext cx="1064357" cy="700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6" name="Freeform 14">
            <a:extLst>
              <a:ext uri="{FF2B5EF4-FFF2-40B4-BE49-F238E27FC236}">
                <a16:creationId xmlns:a16="http://schemas.microsoft.com/office/drawing/2014/main" id="{3B9DB8E9-AD8B-7532-DF42-E8B2D0EE1D89}"/>
              </a:ext>
            </a:extLst>
          </p:cNvPr>
          <p:cNvSpPr/>
          <p:nvPr/>
        </p:nvSpPr>
        <p:spPr>
          <a:xfrm>
            <a:off x="5805210" y="4555294"/>
            <a:ext cx="1086852" cy="1085732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5"/>
                </a:lnTo>
                <a:lnTo>
                  <a:pt x="0" y="9403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15">
            <a:extLst>
              <a:ext uri="{FF2B5EF4-FFF2-40B4-BE49-F238E27FC236}">
                <a16:creationId xmlns:a16="http://schemas.microsoft.com/office/drawing/2014/main" id="{835979C5-8D83-9FBD-3B2E-90225838449A}"/>
              </a:ext>
            </a:extLst>
          </p:cNvPr>
          <p:cNvSpPr/>
          <p:nvPr/>
        </p:nvSpPr>
        <p:spPr>
          <a:xfrm>
            <a:off x="4637077" y="4555294"/>
            <a:ext cx="1086852" cy="1085732"/>
          </a:xfrm>
          <a:custGeom>
            <a:avLst/>
            <a:gdLst/>
            <a:ahLst/>
            <a:cxnLst/>
            <a:rect l="l" t="t" r="r" b="b"/>
            <a:pathLst>
              <a:path w="940335" h="940335">
                <a:moveTo>
                  <a:pt x="0" y="0"/>
                </a:moveTo>
                <a:lnTo>
                  <a:pt x="940335" y="0"/>
                </a:lnTo>
                <a:lnTo>
                  <a:pt x="940335" y="940336"/>
                </a:lnTo>
                <a:lnTo>
                  <a:pt x="0" y="94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Freeform 40">
            <a:extLst>
              <a:ext uri="{FF2B5EF4-FFF2-40B4-BE49-F238E27FC236}">
                <a16:creationId xmlns:a16="http://schemas.microsoft.com/office/drawing/2014/main" id="{AE6A07CE-37DE-DDFD-9012-4D6946D2B0AA}"/>
              </a:ext>
            </a:extLst>
          </p:cNvPr>
          <p:cNvSpPr/>
          <p:nvPr/>
        </p:nvSpPr>
        <p:spPr>
          <a:xfrm>
            <a:off x="4933153" y="4784028"/>
            <a:ext cx="552008" cy="635832"/>
          </a:xfrm>
          <a:custGeom>
            <a:avLst/>
            <a:gdLst/>
            <a:ahLst/>
            <a:cxnLst/>
            <a:rect l="l" t="t" r="r" b="b"/>
            <a:pathLst>
              <a:path w="477593" h="550684">
                <a:moveTo>
                  <a:pt x="0" y="0"/>
                </a:moveTo>
                <a:lnTo>
                  <a:pt x="477593" y="0"/>
                </a:lnTo>
                <a:lnTo>
                  <a:pt x="477593" y="550684"/>
                </a:lnTo>
                <a:lnTo>
                  <a:pt x="0" y="5506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Freeform 41">
            <a:extLst>
              <a:ext uri="{FF2B5EF4-FFF2-40B4-BE49-F238E27FC236}">
                <a16:creationId xmlns:a16="http://schemas.microsoft.com/office/drawing/2014/main" id="{72648ABD-FB21-A7D4-5C9D-7D740DF560E8}"/>
              </a:ext>
            </a:extLst>
          </p:cNvPr>
          <p:cNvSpPr/>
          <p:nvPr/>
        </p:nvSpPr>
        <p:spPr>
          <a:xfrm>
            <a:off x="5960123" y="4684999"/>
            <a:ext cx="728750" cy="698879"/>
          </a:xfrm>
          <a:custGeom>
            <a:avLst/>
            <a:gdLst/>
            <a:ahLst/>
            <a:cxnLst/>
            <a:rect l="l" t="t" r="r" b="b"/>
            <a:pathLst>
              <a:path w="630508" h="605288">
                <a:moveTo>
                  <a:pt x="0" y="0"/>
                </a:moveTo>
                <a:lnTo>
                  <a:pt x="630509" y="0"/>
                </a:lnTo>
                <a:lnTo>
                  <a:pt x="630509" y="605288"/>
                </a:lnTo>
                <a:lnTo>
                  <a:pt x="0" y="605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7E99444-A735-7D39-C1B2-343E5372A1D7}"/>
              </a:ext>
            </a:extLst>
          </p:cNvPr>
          <p:cNvGrpSpPr/>
          <p:nvPr/>
        </p:nvGrpSpPr>
        <p:grpSpPr>
          <a:xfrm>
            <a:off x="3937071" y="3583229"/>
            <a:ext cx="3394346" cy="553719"/>
            <a:chOff x="0" y="0"/>
            <a:chExt cx="893984" cy="145835"/>
          </a:xfrm>
        </p:grpSpPr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BA1F2966-BFB5-A139-3815-773A4AD806A0}"/>
                </a:ext>
              </a:extLst>
            </p:cNvPr>
            <p:cNvSpPr/>
            <p:nvPr/>
          </p:nvSpPr>
          <p:spPr>
            <a:xfrm>
              <a:off x="0" y="0"/>
              <a:ext cx="893984" cy="145835"/>
            </a:xfrm>
            <a:custGeom>
              <a:avLst/>
              <a:gdLst/>
              <a:ahLst/>
              <a:cxnLst/>
              <a:rect l="l" t="t" r="r" b="b"/>
              <a:pathLst>
                <a:path w="893984" h="145835">
                  <a:moveTo>
                    <a:pt x="13685" y="0"/>
                  </a:moveTo>
                  <a:lnTo>
                    <a:pt x="880299" y="0"/>
                  </a:lnTo>
                  <a:cubicBezTo>
                    <a:pt x="883929" y="0"/>
                    <a:pt x="887409" y="1442"/>
                    <a:pt x="889976" y="4008"/>
                  </a:cubicBezTo>
                  <a:cubicBezTo>
                    <a:pt x="892542" y="6575"/>
                    <a:pt x="893984" y="10055"/>
                    <a:pt x="893984" y="13685"/>
                  </a:cubicBezTo>
                  <a:lnTo>
                    <a:pt x="893984" y="132150"/>
                  </a:lnTo>
                  <a:cubicBezTo>
                    <a:pt x="893984" y="139708"/>
                    <a:pt x="887857" y="145835"/>
                    <a:pt x="880299" y="145835"/>
                  </a:cubicBezTo>
                  <a:lnTo>
                    <a:pt x="13685" y="145835"/>
                  </a:lnTo>
                  <a:cubicBezTo>
                    <a:pt x="6127" y="145835"/>
                    <a:pt x="0" y="139708"/>
                    <a:pt x="0" y="132150"/>
                  </a:cubicBezTo>
                  <a:lnTo>
                    <a:pt x="0" y="13685"/>
                  </a:lnTo>
                  <a:cubicBezTo>
                    <a:pt x="0" y="6127"/>
                    <a:pt x="6127" y="0"/>
                    <a:pt x="1368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D0C12F0-D6C2-BBD1-D550-AD7AE28823FE}"/>
                </a:ext>
              </a:extLst>
            </p:cNvPr>
            <p:cNvSpPr txBox="1"/>
            <p:nvPr/>
          </p:nvSpPr>
          <p:spPr>
            <a:xfrm>
              <a:off x="0" y="-38100"/>
              <a:ext cx="893984" cy="183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43D8A7A-B9DF-FFA0-7D82-2525690190DA}"/>
              </a:ext>
            </a:extLst>
          </p:cNvPr>
          <p:cNvGrpSpPr/>
          <p:nvPr/>
        </p:nvGrpSpPr>
        <p:grpSpPr>
          <a:xfrm>
            <a:off x="4020461" y="3268151"/>
            <a:ext cx="988861" cy="386418"/>
            <a:chOff x="0" y="0"/>
            <a:chExt cx="260441" cy="101773"/>
          </a:xfrm>
        </p:grpSpPr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D2F9F51F-534F-9E11-1C88-FBE37EFF69DB}"/>
                </a:ext>
              </a:extLst>
            </p:cNvPr>
            <p:cNvSpPr/>
            <p:nvPr/>
          </p:nvSpPr>
          <p:spPr>
            <a:xfrm>
              <a:off x="0" y="0"/>
              <a:ext cx="260441" cy="101773"/>
            </a:xfrm>
            <a:custGeom>
              <a:avLst/>
              <a:gdLst/>
              <a:ahLst/>
              <a:cxnLst/>
              <a:rect l="l" t="t" r="r" b="b"/>
              <a:pathLst>
                <a:path w="260441" h="101773">
                  <a:moveTo>
                    <a:pt x="46975" y="0"/>
                  </a:moveTo>
                  <a:lnTo>
                    <a:pt x="213466" y="0"/>
                  </a:lnTo>
                  <a:cubicBezTo>
                    <a:pt x="239410" y="0"/>
                    <a:pt x="260441" y="21031"/>
                    <a:pt x="260441" y="46975"/>
                  </a:cubicBezTo>
                  <a:lnTo>
                    <a:pt x="260441" y="54798"/>
                  </a:lnTo>
                  <a:cubicBezTo>
                    <a:pt x="260441" y="80741"/>
                    <a:pt x="239410" y="101773"/>
                    <a:pt x="213466" y="101773"/>
                  </a:cubicBezTo>
                  <a:lnTo>
                    <a:pt x="46975" y="101773"/>
                  </a:lnTo>
                  <a:cubicBezTo>
                    <a:pt x="21031" y="101773"/>
                    <a:pt x="0" y="80741"/>
                    <a:pt x="0" y="54798"/>
                  </a:cubicBezTo>
                  <a:lnTo>
                    <a:pt x="0" y="46975"/>
                  </a:lnTo>
                  <a:cubicBezTo>
                    <a:pt x="0" y="21031"/>
                    <a:pt x="21031" y="0"/>
                    <a:pt x="4697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1491650-5FF9-2BBC-582D-AF09F1A7B980}"/>
                </a:ext>
              </a:extLst>
            </p:cNvPr>
            <p:cNvSpPr txBox="1"/>
            <p:nvPr/>
          </p:nvSpPr>
          <p:spPr>
            <a:xfrm>
              <a:off x="0" y="-38100"/>
              <a:ext cx="260441" cy="139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53348A3-679F-6970-1A1A-0D5B3949B88E}"/>
              </a:ext>
            </a:extLst>
          </p:cNvPr>
          <p:cNvGrpSpPr/>
          <p:nvPr/>
        </p:nvGrpSpPr>
        <p:grpSpPr>
          <a:xfrm rot="1990105">
            <a:off x="4894979" y="3374082"/>
            <a:ext cx="481078" cy="315078"/>
            <a:chOff x="0" y="0"/>
            <a:chExt cx="126704" cy="82983"/>
          </a:xfrm>
        </p:grpSpPr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1EB2D73-B014-73A6-9344-486B74022FF9}"/>
                </a:ext>
              </a:extLst>
            </p:cNvPr>
            <p:cNvSpPr/>
            <p:nvPr/>
          </p:nvSpPr>
          <p:spPr>
            <a:xfrm>
              <a:off x="0" y="0"/>
              <a:ext cx="126704" cy="82983"/>
            </a:xfrm>
            <a:custGeom>
              <a:avLst/>
              <a:gdLst/>
              <a:ahLst/>
              <a:cxnLst/>
              <a:rect l="l" t="t" r="r" b="b"/>
              <a:pathLst>
                <a:path w="126704" h="82983">
                  <a:moveTo>
                    <a:pt x="41492" y="0"/>
                  </a:moveTo>
                  <a:lnTo>
                    <a:pt x="85212" y="0"/>
                  </a:lnTo>
                  <a:cubicBezTo>
                    <a:pt x="108127" y="0"/>
                    <a:pt x="126704" y="18576"/>
                    <a:pt x="126704" y="41492"/>
                  </a:cubicBezTo>
                  <a:lnTo>
                    <a:pt x="126704" y="41492"/>
                  </a:lnTo>
                  <a:cubicBezTo>
                    <a:pt x="126704" y="52496"/>
                    <a:pt x="122332" y="63050"/>
                    <a:pt x="114551" y="70831"/>
                  </a:cubicBezTo>
                  <a:cubicBezTo>
                    <a:pt x="106770" y="78612"/>
                    <a:pt x="96216" y="82983"/>
                    <a:pt x="85212" y="82983"/>
                  </a:cubicBezTo>
                  <a:lnTo>
                    <a:pt x="41492" y="82983"/>
                  </a:lnTo>
                  <a:cubicBezTo>
                    <a:pt x="30487" y="82983"/>
                    <a:pt x="19934" y="78612"/>
                    <a:pt x="12153" y="70831"/>
                  </a:cubicBezTo>
                  <a:cubicBezTo>
                    <a:pt x="4371" y="63050"/>
                    <a:pt x="0" y="52496"/>
                    <a:pt x="0" y="41492"/>
                  </a:cubicBezTo>
                  <a:lnTo>
                    <a:pt x="0" y="41492"/>
                  </a:lnTo>
                  <a:cubicBezTo>
                    <a:pt x="0" y="30487"/>
                    <a:pt x="4371" y="19934"/>
                    <a:pt x="12153" y="12153"/>
                  </a:cubicBezTo>
                  <a:cubicBezTo>
                    <a:pt x="19934" y="4371"/>
                    <a:pt x="30487" y="0"/>
                    <a:pt x="4149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561A568-B25B-386A-2DBC-DFD3EF0513B8}"/>
                </a:ext>
              </a:extLst>
            </p:cNvPr>
            <p:cNvSpPr txBox="1"/>
            <p:nvPr/>
          </p:nvSpPr>
          <p:spPr>
            <a:xfrm>
              <a:off x="0" y="-38100"/>
              <a:ext cx="126704" cy="121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9" name="Freeform 58">
            <a:extLst>
              <a:ext uri="{FF2B5EF4-FFF2-40B4-BE49-F238E27FC236}">
                <a16:creationId xmlns:a16="http://schemas.microsoft.com/office/drawing/2014/main" id="{74ABF864-6493-D519-B327-A9D679D9FC7D}"/>
              </a:ext>
            </a:extLst>
          </p:cNvPr>
          <p:cNvSpPr/>
          <p:nvPr/>
        </p:nvSpPr>
        <p:spPr>
          <a:xfrm>
            <a:off x="3664705" y="3189913"/>
            <a:ext cx="4041229" cy="3301658"/>
          </a:xfrm>
          <a:custGeom>
            <a:avLst/>
            <a:gdLst/>
            <a:ahLst/>
            <a:cxnLst/>
            <a:rect l="l" t="t" r="r" b="b"/>
            <a:pathLst>
              <a:path w="4041229" h="3301658">
                <a:moveTo>
                  <a:pt x="0" y="0"/>
                </a:moveTo>
                <a:lnTo>
                  <a:pt x="4041229" y="0"/>
                </a:lnTo>
                <a:lnTo>
                  <a:pt x="4041229" y="3301658"/>
                </a:lnTo>
                <a:lnTo>
                  <a:pt x="0" y="33016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" b="-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43114" y="2230172"/>
            <a:ext cx="8752276" cy="3422030"/>
          </a:xfrm>
          <a:custGeom>
            <a:avLst/>
            <a:gdLst/>
            <a:ahLst/>
            <a:cxnLst/>
            <a:rect l="l" t="t" r="r" b="b"/>
            <a:pathLst>
              <a:path w="8752276" h="3422030">
                <a:moveTo>
                  <a:pt x="0" y="0"/>
                </a:moveTo>
                <a:lnTo>
                  <a:pt x="8752276" y="0"/>
                </a:lnTo>
                <a:lnTo>
                  <a:pt x="8752276" y="3422030"/>
                </a:lnTo>
                <a:lnTo>
                  <a:pt x="0" y="3422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338002" y="839522"/>
            <a:ext cx="6993568" cy="1243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720"/>
              </a:lnSpc>
            </a:pPr>
            <a:r>
              <a:rPr lang="en-US" sz="81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Summary File</a:t>
            </a:r>
          </a:p>
        </p:txBody>
      </p:sp>
      <p:sp>
        <p:nvSpPr>
          <p:cNvPr id="5" name="Freeform 5"/>
          <p:cNvSpPr/>
          <p:nvPr/>
        </p:nvSpPr>
        <p:spPr>
          <a:xfrm>
            <a:off x="16150707" y="843094"/>
            <a:ext cx="1240875" cy="1240358"/>
          </a:xfrm>
          <a:custGeom>
            <a:avLst/>
            <a:gdLst/>
            <a:ahLst/>
            <a:cxnLst/>
            <a:rect l="l" t="t" r="r" b="b"/>
            <a:pathLst>
              <a:path w="1240875" h="1240358">
                <a:moveTo>
                  <a:pt x="0" y="0"/>
                </a:moveTo>
                <a:lnTo>
                  <a:pt x="1240876" y="0"/>
                </a:lnTo>
                <a:lnTo>
                  <a:pt x="1240876" y="1240359"/>
                </a:lnTo>
                <a:lnTo>
                  <a:pt x="0" y="12403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437349" y="1078394"/>
            <a:ext cx="667591" cy="769759"/>
          </a:xfrm>
          <a:custGeom>
            <a:avLst/>
            <a:gdLst/>
            <a:ahLst/>
            <a:cxnLst/>
            <a:rect l="l" t="t" r="r" b="b"/>
            <a:pathLst>
              <a:path w="667591" h="769759">
                <a:moveTo>
                  <a:pt x="0" y="0"/>
                </a:moveTo>
                <a:lnTo>
                  <a:pt x="667591" y="0"/>
                </a:lnTo>
                <a:lnTo>
                  <a:pt x="667591" y="769759"/>
                </a:lnTo>
                <a:lnTo>
                  <a:pt x="0" y="7697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524815" y="3157163"/>
            <a:ext cx="10646873" cy="6759291"/>
          </a:xfrm>
          <a:custGeom>
            <a:avLst/>
            <a:gdLst/>
            <a:ahLst/>
            <a:cxnLst/>
            <a:rect l="l" t="t" r="r" b="b"/>
            <a:pathLst>
              <a:path w="10646873" h="6759291">
                <a:moveTo>
                  <a:pt x="0" y="0"/>
                </a:moveTo>
                <a:lnTo>
                  <a:pt x="10646873" y="0"/>
                </a:lnTo>
                <a:lnTo>
                  <a:pt x="10646873" y="6759291"/>
                </a:lnTo>
                <a:lnTo>
                  <a:pt x="0" y="67592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140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" b="-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1935873" y="6353647"/>
            <a:ext cx="15663130" cy="57135"/>
          </a:xfrm>
          <a:prstGeom prst="line">
            <a:avLst/>
          </a:prstGeom>
          <a:ln w="28575" cap="rnd">
            <a:solidFill>
              <a:srgbClr val="9E7F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073000" y="6938396"/>
            <a:ext cx="10712789" cy="2704979"/>
          </a:xfrm>
          <a:custGeom>
            <a:avLst/>
            <a:gdLst/>
            <a:ahLst/>
            <a:cxnLst/>
            <a:rect l="l" t="t" r="r" b="b"/>
            <a:pathLst>
              <a:path w="10712789" h="2704979">
                <a:moveTo>
                  <a:pt x="0" y="0"/>
                </a:moveTo>
                <a:lnTo>
                  <a:pt x="10712789" y="0"/>
                </a:lnTo>
                <a:lnTo>
                  <a:pt x="10712789" y="2704979"/>
                </a:lnTo>
                <a:lnTo>
                  <a:pt x="0" y="2704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189" r="-50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857804" y="2364929"/>
            <a:ext cx="8572392" cy="3461103"/>
          </a:xfrm>
          <a:custGeom>
            <a:avLst/>
            <a:gdLst/>
            <a:ahLst/>
            <a:cxnLst/>
            <a:rect l="l" t="t" r="r" b="b"/>
            <a:pathLst>
              <a:path w="8572392" h="3461103">
                <a:moveTo>
                  <a:pt x="0" y="0"/>
                </a:moveTo>
                <a:lnTo>
                  <a:pt x="8572392" y="0"/>
                </a:lnTo>
                <a:lnTo>
                  <a:pt x="8572392" y="3461104"/>
                </a:lnTo>
                <a:lnTo>
                  <a:pt x="0" y="34611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338001" y="839522"/>
            <a:ext cx="13708386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20"/>
              </a:lnSpc>
            </a:pPr>
            <a:r>
              <a:rPr lang="en-US" sz="8100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Agency Payment Files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87068" y="3527686"/>
            <a:ext cx="2159863" cy="130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 b="1" u="none" strike="noStrik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From </a:t>
            </a:r>
          </a:p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 b="1" u="none" strike="noStrik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CUBS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68318" y="7594554"/>
            <a:ext cx="1797363" cy="130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 b="1" u="none" strike="noStrik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From </a:t>
            </a:r>
          </a:p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 b="1" u="none" strike="noStrike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DM</a:t>
            </a:r>
          </a:p>
        </p:txBody>
      </p:sp>
      <p:sp>
        <p:nvSpPr>
          <p:cNvPr id="9" name="Freeform 9"/>
          <p:cNvSpPr/>
          <p:nvPr/>
        </p:nvSpPr>
        <p:spPr>
          <a:xfrm>
            <a:off x="15955143" y="741339"/>
            <a:ext cx="1304157" cy="1303614"/>
          </a:xfrm>
          <a:custGeom>
            <a:avLst/>
            <a:gdLst/>
            <a:ahLst/>
            <a:cxnLst/>
            <a:rect l="l" t="t" r="r" b="b"/>
            <a:pathLst>
              <a:path w="1304157" h="1303614">
                <a:moveTo>
                  <a:pt x="0" y="0"/>
                </a:moveTo>
                <a:lnTo>
                  <a:pt x="1304157" y="0"/>
                </a:lnTo>
                <a:lnTo>
                  <a:pt x="1304157" y="1303613"/>
                </a:lnTo>
                <a:lnTo>
                  <a:pt x="0" y="13036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6222625" y="940741"/>
            <a:ext cx="769193" cy="738425"/>
          </a:xfrm>
          <a:custGeom>
            <a:avLst/>
            <a:gdLst/>
            <a:ahLst/>
            <a:cxnLst/>
            <a:rect l="l" t="t" r="r" b="b"/>
            <a:pathLst>
              <a:path w="769193" h="738425">
                <a:moveTo>
                  <a:pt x="0" y="0"/>
                </a:moveTo>
                <a:lnTo>
                  <a:pt x="769193" y="0"/>
                </a:lnTo>
                <a:lnTo>
                  <a:pt x="769193" y="738425"/>
                </a:lnTo>
                <a:lnTo>
                  <a:pt x="0" y="7384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" b="-1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281743" y="4023585"/>
            <a:ext cx="1043629" cy="1043194"/>
            <a:chOff x="0" y="0"/>
            <a:chExt cx="1391505" cy="13909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91505" cy="1390926"/>
            </a:xfrm>
            <a:custGeom>
              <a:avLst/>
              <a:gdLst/>
              <a:ahLst/>
              <a:cxnLst/>
              <a:rect l="l" t="t" r="r" b="b"/>
              <a:pathLst>
                <a:path w="1391505" h="1390926">
                  <a:moveTo>
                    <a:pt x="0" y="0"/>
                  </a:moveTo>
                  <a:lnTo>
                    <a:pt x="1391505" y="0"/>
                  </a:lnTo>
                  <a:lnTo>
                    <a:pt x="1391505" y="1390926"/>
                  </a:lnTo>
                  <a:lnTo>
                    <a:pt x="0" y="13909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309849" y="250501"/>
              <a:ext cx="748630" cy="863200"/>
            </a:xfrm>
            <a:custGeom>
              <a:avLst/>
              <a:gdLst/>
              <a:ahLst/>
              <a:cxnLst/>
              <a:rect l="l" t="t" r="r" b="b"/>
              <a:pathLst>
                <a:path w="748630" h="863200">
                  <a:moveTo>
                    <a:pt x="0" y="0"/>
                  </a:moveTo>
                  <a:lnTo>
                    <a:pt x="748630" y="0"/>
                  </a:lnTo>
                  <a:lnTo>
                    <a:pt x="748630" y="863200"/>
                  </a:lnTo>
                  <a:lnTo>
                    <a:pt x="0" y="863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3207" y="5603334"/>
            <a:ext cx="1043629" cy="1043194"/>
            <a:chOff x="0" y="0"/>
            <a:chExt cx="1391505" cy="13909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1505" cy="1390926"/>
            </a:xfrm>
            <a:custGeom>
              <a:avLst/>
              <a:gdLst/>
              <a:ahLst/>
              <a:cxnLst/>
              <a:rect l="l" t="t" r="r" b="b"/>
              <a:pathLst>
                <a:path w="1391505" h="1390926">
                  <a:moveTo>
                    <a:pt x="0" y="0"/>
                  </a:moveTo>
                  <a:lnTo>
                    <a:pt x="1391505" y="0"/>
                  </a:lnTo>
                  <a:lnTo>
                    <a:pt x="1391505" y="1390926"/>
                  </a:lnTo>
                  <a:lnTo>
                    <a:pt x="0" y="13909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285397" y="212758"/>
              <a:ext cx="820711" cy="787882"/>
            </a:xfrm>
            <a:custGeom>
              <a:avLst/>
              <a:gdLst/>
              <a:ahLst/>
              <a:cxnLst/>
              <a:rect l="l" t="t" r="r" b="b"/>
              <a:pathLst>
                <a:path w="820711" h="787882">
                  <a:moveTo>
                    <a:pt x="0" y="0"/>
                  </a:moveTo>
                  <a:lnTo>
                    <a:pt x="820711" y="0"/>
                  </a:lnTo>
                  <a:lnTo>
                    <a:pt x="820711" y="787882"/>
                  </a:lnTo>
                  <a:lnTo>
                    <a:pt x="0" y="787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75858" y="1883670"/>
            <a:ext cx="1579524" cy="789762"/>
            <a:chOff x="0" y="0"/>
            <a:chExt cx="2106032" cy="1053016"/>
          </a:xfrm>
        </p:grpSpPr>
        <p:sp>
          <p:nvSpPr>
            <p:cNvPr id="13" name="Freeform 13"/>
            <p:cNvSpPr/>
            <p:nvPr/>
          </p:nvSpPr>
          <p:spPr>
            <a:xfrm>
              <a:off x="1053016" y="0"/>
              <a:ext cx="1053016" cy="1053016"/>
            </a:xfrm>
            <a:custGeom>
              <a:avLst/>
              <a:gdLst/>
              <a:ahLst/>
              <a:cxnLst/>
              <a:rect l="l" t="t" r="r" b="b"/>
              <a:pathLst>
                <a:path w="1053016" h="1053016">
                  <a:moveTo>
                    <a:pt x="0" y="0"/>
                  </a:moveTo>
                  <a:lnTo>
                    <a:pt x="1053016" y="0"/>
                  </a:lnTo>
                  <a:lnTo>
                    <a:pt x="1053016" y="1053016"/>
                  </a:lnTo>
                  <a:lnTo>
                    <a:pt x="0" y="1053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1053016" cy="1053016"/>
            </a:xfrm>
            <a:custGeom>
              <a:avLst/>
              <a:gdLst/>
              <a:ahLst/>
              <a:cxnLst/>
              <a:rect l="l" t="t" r="r" b="b"/>
              <a:pathLst>
                <a:path w="1053016" h="1053016">
                  <a:moveTo>
                    <a:pt x="0" y="0"/>
                  </a:moveTo>
                  <a:lnTo>
                    <a:pt x="1053016" y="0"/>
                  </a:lnTo>
                  <a:lnTo>
                    <a:pt x="1053016" y="1053016"/>
                  </a:lnTo>
                  <a:lnTo>
                    <a:pt x="0" y="1053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AutoShape 15"/>
          <p:cNvSpPr/>
          <p:nvPr/>
        </p:nvSpPr>
        <p:spPr>
          <a:xfrm>
            <a:off x="9291181" y="3983048"/>
            <a:ext cx="14303" cy="3079905"/>
          </a:xfrm>
          <a:prstGeom prst="line">
            <a:avLst/>
          </a:prstGeom>
          <a:ln w="19050" cap="rnd">
            <a:solidFill>
              <a:srgbClr val="9E7F3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12043011" y="3899563"/>
            <a:ext cx="0" cy="3163390"/>
          </a:xfrm>
          <a:prstGeom prst="line">
            <a:avLst/>
          </a:prstGeom>
          <a:ln w="19050" cap="rnd">
            <a:solidFill>
              <a:srgbClr val="9E7F3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 flipH="1">
            <a:off x="14773870" y="3983048"/>
            <a:ext cx="8895" cy="3079905"/>
          </a:xfrm>
          <a:prstGeom prst="line">
            <a:avLst/>
          </a:prstGeom>
          <a:ln w="19050" cap="rnd">
            <a:solidFill>
              <a:srgbClr val="9E7F3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0413874" y="4221310"/>
            <a:ext cx="630130" cy="630130"/>
          </a:xfrm>
          <a:custGeom>
            <a:avLst/>
            <a:gdLst/>
            <a:ahLst/>
            <a:cxnLst/>
            <a:rect l="l" t="t" r="r" b="b"/>
            <a:pathLst>
              <a:path w="630130" h="630130">
                <a:moveTo>
                  <a:pt x="0" y="0"/>
                </a:moveTo>
                <a:lnTo>
                  <a:pt x="630130" y="0"/>
                </a:lnTo>
                <a:lnTo>
                  <a:pt x="630130" y="630130"/>
                </a:lnTo>
                <a:lnTo>
                  <a:pt x="0" y="6301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0413874" y="5864764"/>
            <a:ext cx="630130" cy="630130"/>
          </a:xfrm>
          <a:custGeom>
            <a:avLst/>
            <a:gdLst/>
            <a:ahLst/>
            <a:cxnLst/>
            <a:rect l="l" t="t" r="r" b="b"/>
            <a:pathLst>
              <a:path w="630130" h="630130">
                <a:moveTo>
                  <a:pt x="0" y="0"/>
                </a:moveTo>
                <a:lnTo>
                  <a:pt x="630130" y="0"/>
                </a:lnTo>
                <a:lnTo>
                  <a:pt x="630130" y="630130"/>
                </a:lnTo>
                <a:lnTo>
                  <a:pt x="0" y="6301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13035351" y="4236706"/>
            <a:ext cx="630130" cy="621229"/>
            <a:chOff x="0" y="0"/>
            <a:chExt cx="165960" cy="16361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65960" cy="163616"/>
            </a:xfrm>
            <a:prstGeom prst="roundRect">
              <a:avLst/>
            </a:prstGeom>
            <a:solidFill>
              <a:srgbClr val="CED9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65960" cy="201716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3028685" y="5855863"/>
            <a:ext cx="630130" cy="630130"/>
          </a:xfrm>
          <a:custGeom>
            <a:avLst/>
            <a:gdLst/>
            <a:ahLst/>
            <a:cxnLst/>
            <a:rect l="l" t="t" r="r" b="b"/>
            <a:pathLst>
              <a:path w="630130" h="630130">
                <a:moveTo>
                  <a:pt x="0" y="0"/>
                </a:moveTo>
                <a:lnTo>
                  <a:pt x="630130" y="0"/>
                </a:lnTo>
                <a:lnTo>
                  <a:pt x="630130" y="630130"/>
                </a:lnTo>
                <a:lnTo>
                  <a:pt x="0" y="6301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2915789" y="1832488"/>
            <a:ext cx="855923" cy="840944"/>
          </a:xfrm>
          <a:custGeom>
            <a:avLst/>
            <a:gdLst/>
            <a:ahLst/>
            <a:cxnLst/>
            <a:rect l="l" t="t" r="r" b="b"/>
            <a:pathLst>
              <a:path w="855923" h="840944">
                <a:moveTo>
                  <a:pt x="0" y="0"/>
                </a:moveTo>
                <a:lnTo>
                  <a:pt x="855922" y="0"/>
                </a:lnTo>
                <a:lnTo>
                  <a:pt x="855922" y="840944"/>
                </a:lnTo>
                <a:lnTo>
                  <a:pt x="0" y="840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5605890" y="1704853"/>
            <a:ext cx="812395" cy="968579"/>
          </a:xfrm>
          <a:custGeom>
            <a:avLst/>
            <a:gdLst/>
            <a:ahLst/>
            <a:cxnLst/>
            <a:rect l="l" t="t" r="r" b="b"/>
            <a:pathLst>
              <a:path w="812395" h="968579">
                <a:moveTo>
                  <a:pt x="0" y="0"/>
                </a:moveTo>
                <a:lnTo>
                  <a:pt x="812395" y="0"/>
                </a:lnTo>
                <a:lnTo>
                  <a:pt x="812395" y="968579"/>
                </a:lnTo>
                <a:lnTo>
                  <a:pt x="0" y="9685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9811788" y="2837771"/>
            <a:ext cx="202804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4"/>
              </a:lnSpc>
            </a:pPr>
            <a:r>
              <a:rPr lang="en-US" sz="3500" b="1" dirty="0">
                <a:solidFill>
                  <a:srgbClr val="000000"/>
                </a:solidFill>
                <a:latin typeface="ITC Franklin Gothic LT Semi-Bold"/>
                <a:sym typeface="ITC Franklin Gothic LT Semi-Bold"/>
              </a:rPr>
              <a:t>FitPortal</a:t>
            </a:r>
            <a:endParaRPr lang="en-US" dirty="0"/>
          </a:p>
        </p:txBody>
      </p:sp>
      <p:sp>
        <p:nvSpPr>
          <p:cNvPr id="29" name="TextBox 29"/>
          <p:cNvSpPr txBox="1"/>
          <p:nvPr/>
        </p:nvSpPr>
        <p:spPr>
          <a:xfrm>
            <a:off x="4631637" y="4073874"/>
            <a:ext cx="4345220" cy="86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4"/>
              </a:lnSpc>
            </a:pPr>
            <a:r>
              <a:rPr lang="en-US" sz="3003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Summary Reports</a:t>
            </a:r>
            <a:r>
              <a:rPr lang="en-US" sz="3003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</a:p>
          <a:p>
            <a:pPr marL="486351" lvl="1" indent="-243176" algn="l">
              <a:lnSpc>
                <a:spcPts val="2703"/>
              </a:lnSpc>
              <a:buFont typeface="Arial"/>
              <a:buChar char="•"/>
            </a:pPr>
            <a:r>
              <a:rPr lang="en-US" sz="2252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PDF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95550" y="813660"/>
            <a:ext cx="4665226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File Location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631637" y="5778816"/>
            <a:ext cx="4345220" cy="86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4"/>
              </a:lnSpc>
            </a:pPr>
            <a:r>
              <a:rPr lang="en-US" sz="3003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Agency Payment Files</a:t>
            </a:r>
          </a:p>
          <a:p>
            <a:pPr marL="486351" lvl="1" indent="-243176" algn="l">
              <a:lnSpc>
                <a:spcPts val="2703"/>
              </a:lnSpc>
              <a:buFont typeface="Arial"/>
              <a:buChar char="•"/>
            </a:pPr>
            <a:r>
              <a:rPr lang="en-US" sz="2252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CSV files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043011" y="2894921"/>
            <a:ext cx="2739754" cy="1004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3"/>
              </a:lnSpc>
            </a:pPr>
            <a:r>
              <a:rPr lang="en-US" sz="3503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CARES</a:t>
            </a:r>
          </a:p>
          <a:p>
            <a:pPr algn="ctr">
              <a:lnSpc>
                <a:spcPts val="3643"/>
              </a:lnSpc>
            </a:pPr>
            <a:r>
              <a:rPr lang="en-US" sz="3503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SFTP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657822" y="2894921"/>
            <a:ext cx="2601478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3"/>
              </a:lnSpc>
              <a:spcBef>
                <a:spcPct val="0"/>
              </a:spcBef>
            </a:pPr>
            <a:r>
              <a:rPr lang="en-US" sz="3503" b="1" u="none" strike="noStrike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Compass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5643495" y="4236706"/>
            <a:ext cx="630130" cy="621229"/>
            <a:chOff x="0" y="0"/>
            <a:chExt cx="165960" cy="16361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65960" cy="163616"/>
            </a:xfrm>
            <a:prstGeom prst="roundRect">
              <a:avLst/>
            </a:prstGeom>
            <a:solidFill>
              <a:srgbClr val="CED9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65960" cy="201716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3112139" y="4309457"/>
            <a:ext cx="463221" cy="463221"/>
          </a:xfrm>
          <a:custGeom>
            <a:avLst/>
            <a:gdLst/>
            <a:ahLst/>
            <a:cxnLst/>
            <a:rect l="l" t="t" r="r" b="b"/>
            <a:pathLst>
              <a:path w="463221" h="463221">
                <a:moveTo>
                  <a:pt x="0" y="0"/>
                </a:moveTo>
                <a:lnTo>
                  <a:pt x="463222" y="0"/>
                </a:lnTo>
                <a:lnTo>
                  <a:pt x="463222" y="463222"/>
                </a:lnTo>
                <a:lnTo>
                  <a:pt x="0" y="4632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15726950" y="4300314"/>
            <a:ext cx="463221" cy="463221"/>
          </a:xfrm>
          <a:custGeom>
            <a:avLst/>
            <a:gdLst/>
            <a:ahLst/>
            <a:cxnLst/>
            <a:rect l="l" t="t" r="r" b="b"/>
            <a:pathLst>
              <a:path w="463221" h="463221">
                <a:moveTo>
                  <a:pt x="0" y="0"/>
                </a:moveTo>
                <a:lnTo>
                  <a:pt x="463222" y="0"/>
                </a:lnTo>
                <a:lnTo>
                  <a:pt x="463222" y="463221"/>
                </a:lnTo>
                <a:lnTo>
                  <a:pt x="0" y="463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TextBox 48"/>
          <p:cNvSpPr txBox="1"/>
          <p:nvPr/>
        </p:nvSpPr>
        <p:spPr>
          <a:xfrm>
            <a:off x="4007255" y="9311373"/>
            <a:ext cx="11984395" cy="46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3"/>
              </a:lnSpc>
              <a:spcBef>
                <a:spcPct val="0"/>
              </a:spcBef>
            </a:pPr>
            <a:r>
              <a:rPr lang="en-US" sz="3503" i="1" dirty="0">
                <a:solidFill>
                  <a:srgbClr val="000000"/>
                </a:solidFill>
                <a:latin typeface="ITC Franklin Gothic LT Italics"/>
                <a:ea typeface="ITC Franklin Gothic LT Italics"/>
                <a:cs typeface="ITC Franklin Gothic LT Italics"/>
                <a:sym typeface="ITC Franklin Gothic LT Italics"/>
              </a:rPr>
              <a:t>The FitPortal will replace </a:t>
            </a:r>
            <a:r>
              <a:rPr lang="en-US" sz="3503" i="1" u="none" strike="noStrike" dirty="0">
                <a:solidFill>
                  <a:srgbClr val="000000"/>
                </a:solidFill>
                <a:latin typeface="ITC Franklin Gothic LT Italics"/>
                <a:ea typeface="ITC Franklin Gothic LT Italics"/>
                <a:cs typeface="ITC Franklin Gothic LT Italics"/>
                <a:sym typeface="ITC Franklin Gothic LT Italics"/>
              </a:rPr>
              <a:t>Compass</a:t>
            </a:r>
          </a:p>
        </p:txBody>
      </p:sp>
      <p:grpSp>
        <p:nvGrpSpPr>
          <p:cNvPr id="49" name="Group 35">
            <a:extLst>
              <a:ext uri="{FF2B5EF4-FFF2-40B4-BE49-F238E27FC236}">
                <a16:creationId xmlns:a16="http://schemas.microsoft.com/office/drawing/2014/main" id="{79A9D08B-C908-F0BA-0629-341B9E9D646A}"/>
              </a:ext>
            </a:extLst>
          </p:cNvPr>
          <p:cNvGrpSpPr/>
          <p:nvPr/>
        </p:nvGrpSpPr>
        <p:grpSpPr>
          <a:xfrm>
            <a:off x="15602457" y="5860609"/>
            <a:ext cx="630130" cy="621229"/>
            <a:chOff x="0" y="0"/>
            <a:chExt cx="165960" cy="163616"/>
          </a:xfrm>
        </p:grpSpPr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8D2F594D-872F-65A7-723F-E104EFA7B545}"/>
                </a:ext>
              </a:extLst>
            </p:cNvPr>
            <p:cNvSpPr/>
            <p:nvPr/>
          </p:nvSpPr>
          <p:spPr>
            <a:xfrm>
              <a:off x="0" y="0"/>
              <a:ext cx="165960" cy="163616"/>
            </a:xfrm>
            <a:prstGeom prst="roundRect">
              <a:avLst/>
            </a:prstGeom>
            <a:solidFill>
              <a:srgbClr val="CED9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37">
              <a:extLst>
                <a:ext uri="{FF2B5EF4-FFF2-40B4-BE49-F238E27FC236}">
                  <a16:creationId xmlns:a16="http://schemas.microsoft.com/office/drawing/2014/main" id="{1C259227-6A2D-D4C3-4013-A53385D5E913}"/>
                </a:ext>
              </a:extLst>
            </p:cNvPr>
            <p:cNvSpPr txBox="1"/>
            <p:nvPr/>
          </p:nvSpPr>
          <p:spPr>
            <a:xfrm>
              <a:off x="0" y="-38100"/>
              <a:ext cx="165960" cy="201716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2" name="Freeform 45">
            <a:extLst>
              <a:ext uri="{FF2B5EF4-FFF2-40B4-BE49-F238E27FC236}">
                <a16:creationId xmlns:a16="http://schemas.microsoft.com/office/drawing/2014/main" id="{A8E85D3C-F245-F7E0-6EA1-B990A242BC56}"/>
              </a:ext>
            </a:extLst>
          </p:cNvPr>
          <p:cNvSpPr/>
          <p:nvPr/>
        </p:nvSpPr>
        <p:spPr>
          <a:xfrm>
            <a:off x="15685912" y="5924217"/>
            <a:ext cx="463221" cy="463221"/>
          </a:xfrm>
          <a:custGeom>
            <a:avLst/>
            <a:gdLst/>
            <a:ahLst/>
            <a:cxnLst/>
            <a:rect l="l" t="t" r="r" b="b"/>
            <a:pathLst>
              <a:path w="463221" h="463221">
                <a:moveTo>
                  <a:pt x="0" y="0"/>
                </a:moveTo>
                <a:lnTo>
                  <a:pt x="463222" y="0"/>
                </a:lnTo>
                <a:lnTo>
                  <a:pt x="463222" y="463221"/>
                </a:lnTo>
                <a:lnTo>
                  <a:pt x="0" y="463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" b="-1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891955" y="3794776"/>
            <a:ext cx="1043629" cy="1043194"/>
            <a:chOff x="0" y="0"/>
            <a:chExt cx="1391505" cy="13909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91505" cy="1390926"/>
            </a:xfrm>
            <a:custGeom>
              <a:avLst/>
              <a:gdLst/>
              <a:ahLst/>
              <a:cxnLst/>
              <a:rect l="l" t="t" r="r" b="b"/>
              <a:pathLst>
                <a:path w="1391505" h="1390926">
                  <a:moveTo>
                    <a:pt x="0" y="0"/>
                  </a:moveTo>
                  <a:lnTo>
                    <a:pt x="1391505" y="0"/>
                  </a:lnTo>
                  <a:lnTo>
                    <a:pt x="1391505" y="1390926"/>
                  </a:lnTo>
                  <a:lnTo>
                    <a:pt x="0" y="13909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309849" y="250501"/>
              <a:ext cx="748630" cy="863200"/>
            </a:xfrm>
            <a:custGeom>
              <a:avLst/>
              <a:gdLst/>
              <a:ahLst/>
              <a:cxnLst/>
              <a:rect l="l" t="t" r="r" b="b"/>
              <a:pathLst>
                <a:path w="748630" h="863200">
                  <a:moveTo>
                    <a:pt x="0" y="0"/>
                  </a:moveTo>
                  <a:lnTo>
                    <a:pt x="748630" y="0"/>
                  </a:lnTo>
                  <a:lnTo>
                    <a:pt x="748630" y="863200"/>
                  </a:lnTo>
                  <a:lnTo>
                    <a:pt x="0" y="863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91955" y="5626938"/>
            <a:ext cx="1043629" cy="1043194"/>
            <a:chOff x="0" y="0"/>
            <a:chExt cx="1391505" cy="13909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1505" cy="1390926"/>
            </a:xfrm>
            <a:custGeom>
              <a:avLst/>
              <a:gdLst/>
              <a:ahLst/>
              <a:cxnLst/>
              <a:rect l="l" t="t" r="r" b="b"/>
              <a:pathLst>
                <a:path w="1391505" h="1390926">
                  <a:moveTo>
                    <a:pt x="0" y="0"/>
                  </a:moveTo>
                  <a:lnTo>
                    <a:pt x="1391505" y="0"/>
                  </a:lnTo>
                  <a:lnTo>
                    <a:pt x="1391505" y="1390926"/>
                  </a:lnTo>
                  <a:lnTo>
                    <a:pt x="0" y="13909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285397" y="212758"/>
              <a:ext cx="820711" cy="787882"/>
            </a:xfrm>
            <a:custGeom>
              <a:avLst/>
              <a:gdLst/>
              <a:ahLst/>
              <a:cxnLst/>
              <a:rect l="l" t="t" r="r" b="b"/>
              <a:pathLst>
                <a:path w="820711" h="787882">
                  <a:moveTo>
                    <a:pt x="0" y="0"/>
                  </a:moveTo>
                  <a:lnTo>
                    <a:pt x="820711" y="0"/>
                  </a:lnTo>
                  <a:lnTo>
                    <a:pt x="820711" y="787882"/>
                  </a:lnTo>
                  <a:lnTo>
                    <a:pt x="0" y="787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AutoShape 12"/>
          <p:cNvSpPr/>
          <p:nvPr/>
        </p:nvSpPr>
        <p:spPr>
          <a:xfrm>
            <a:off x="4026738" y="5279275"/>
            <a:ext cx="12156903" cy="0"/>
          </a:xfrm>
          <a:prstGeom prst="line">
            <a:avLst/>
          </a:prstGeom>
          <a:ln w="19050" cap="rnd">
            <a:solidFill>
              <a:srgbClr val="9E7F3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9065671" y="3662351"/>
            <a:ext cx="1008094" cy="1175620"/>
          </a:xfrm>
          <a:custGeom>
            <a:avLst/>
            <a:gdLst/>
            <a:ahLst/>
            <a:cxnLst/>
            <a:rect l="l" t="t" r="r" b="b"/>
            <a:pathLst>
              <a:path w="1008094" h="1175620">
                <a:moveTo>
                  <a:pt x="0" y="0"/>
                </a:moveTo>
                <a:lnTo>
                  <a:pt x="1008094" y="0"/>
                </a:lnTo>
                <a:lnTo>
                  <a:pt x="1008094" y="1175620"/>
                </a:lnTo>
                <a:lnTo>
                  <a:pt x="0" y="11756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240384" y="5802420"/>
            <a:ext cx="4345220" cy="86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4"/>
              </a:lnSpc>
            </a:pPr>
            <a:r>
              <a:rPr lang="en-US" sz="3003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Agency Payment Files</a:t>
            </a:r>
          </a:p>
          <a:p>
            <a:pPr marL="486351" lvl="1" indent="-243176" algn="l">
              <a:lnSpc>
                <a:spcPts val="2703"/>
              </a:lnSpc>
              <a:buFont typeface="Arial"/>
              <a:buChar char="•"/>
            </a:pPr>
            <a:r>
              <a:rPr lang="en-US" sz="2252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CSV files</a:t>
            </a:r>
          </a:p>
        </p:txBody>
      </p:sp>
      <p:sp>
        <p:nvSpPr>
          <p:cNvPr id="17" name="Freeform 17"/>
          <p:cNvSpPr/>
          <p:nvPr/>
        </p:nvSpPr>
        <p:spPr>
          <a:xfrm>
            <a:off x="9065671" y="5575927"/>
            <a:ext cx="1008094" cy="1175620"/>
          </a:xfrm>
          <a:custGeom>
            <a:avLst/>
            <a:gdLst/>
            <a:ahLst/>
            <a:cxnLst/>
            <a:rect l="l" t="t" r="r" b="b"/>
            <a:pathLst>
              <a:path w="1008094" h="1175620">
                <a:moveTo>
                  <a:pt x="0" y="0"/>
                </a:moveTo>
                <a:lnTo>
                  <a:pt x="1008094" y="0"/>
                </a:lnTo>
                <a:lnTo>
                  <a:pt x="1008094" y="1175620"/>
                </a:lnTo>
                <a:lnTo>
                  <a:pt x="0" y="11756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0513985" y="5575927"/>
            <a:ext cx="1008094" cy="1175620"/>
          </a:xfrm>
          <a:custGeom>
            <a:avLst/>
            <a:gdLst/>
            <a:ahLst/>
            <a:cxnLst/>
            <a:rect l="l" t="t" r="r" b="b"/>
            <a:pathLst>
              <a:path w="1008094" h="1175620">
                <a:moveTo>
                  <a:pt x="0" y="0"/>
                </a:moveTo>
                <a:lnTo>
                  <a:pt x="1008094" y="0"/>
                </a:lnTo>
                <a:lnTo>
                  <a:pt x="1008094" y="1175620"/>
                </a:lnTo>
                <a:lnTo>
                  <a:pt x="0" y="11756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4241848" y="3970258"/>
            <a:ext cx="4345220" cy="867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4"/>
              </a:lnSpc>
            </a:pPr>
            <a:r>
              <a:rPr lang="en-US" sz="3003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Summary Reports</a:t>
            </a:r>
            <a:r>
              <a:rPr lang="en-US" sz="3003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 </a:t>
            </a:r>
          </a:p>
          <a:p>
            <a:pPr marL="486351" lvl="1" indent="-243176" algn="l">
              <a:lnSpc>
                <a:spcPts val="2703"/>
              </a:lnSpc>
              <a:buFont typeface="Arial"/>
              <a:buChar char="•"/>
            </a:pPr>
            <a:r>
              <a:rPr lang="en-US" sz="2252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PDF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38001" y="877622"/>
            <a:ext cx="9103072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File Availability Schedule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05190" y="5968936"/>
            <a:ext cx="377370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44"/>
              </a:lnSpc>
            </a:pPr>
            <a:r>
              <a:rPr lang="en-US" sz="3703" b="1">
                <a:solidFill>
                  <a:srgbClr val="414042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-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687109" y="3893628"/>
            <a:ext cx="5960466" cy="766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03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Typically available Tuesdays</a:t>
            </a:r>
          </a:p>
          <a:p>
            <a:pPr algn="l">
              <a:lnSpc>
                <a:spcPts val="2879"/>
              </a:lnSpc>
            </a:pPr>
            <a:r>
              <a:rPr lang="en-US" sz="2303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May shift to Wednesday on holiday weeks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826879" y="5570976"/>
            <a:ext cx="5960466" cy="1128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03" b="1" dirty="0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Generally available Sundays or Mondays</a:t>
            </a:r>
          </a:p>
          <a:p>
            <a:pPr algn="l">
              <a:lnSpc>
                <a:spcPts val="2879"/>
              </a:lnSpc>
            </a:pPr>
            <a:r>
              <a:rPr lang="en-US" sz="2303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May be delayed to Tuesday if additional processing is required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DB3E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220e248-af57-4c59-a732-bd3316cb0da9}" enabled="1" method="Privileged" siteId="{16bb85b3-d21e-4dd2-a07c-7c114cf57b5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7086</TotalTime>
  <Words>513</Words>
  <Application>Microsoft Office PowerPoint</Application>
  <PresentationFormat>Custom</PresentationFormat>
  <Paragraphs>145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ITC Franklin Gothic LT Italics</vt:lpstr>
      <vt:lpstr>Calibri</vt:lpstr>
      <vt:lpstr>Nunito</vt:lpstr>
      <vt:lpstr>ITC Franklin Gothic LT Semi-Bold</vt:lpstr>
      <vt:lpstr>ITC Franklin Gothic LT</vt:lpstr>
      <vt:lpstr>Arial</vt:lpstr>
      <vt:lpstr>Century Gothic Paneuropean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WELE DM Accounting Essentials for Your Team</dc:title>
  <cp:lastModifiedBy>Hannah Blakeslee</cp:lastModifiedBy>
  <cp:revision>1</cp:revision>
  <dcterms:created xsi:type="dcterms:W3CDTF">2006-08-16T00:00:00Z</dcterms:created>
  <dcterms:modified xsi:type="dcterms:W3CDTF">2026-09-09T14:43:18Z</dcterms:modified>
  <dc:identifier>DAHJFM-7r-g</dc:identifier>
</cp:coreProperties>
</file>