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43"/>
  </p:notesMasterIdLst>
  <p:sldIdLst>
    <p:sldId id="256" r:id="rId20"/>
    <p:sldId id="3506" r:id="rId21"/>
    <p:sldId id="4555" r:id="rId22"/>
    <p:sldId id="4487" r:id="rId23"/>
    <p:sldId id="4813" r:id="rId24"/>
    <p:sldId id="4830" r:id="rId25"/>
    <p:sldId id="4244" r:id="rId26"/>
    <p:sldId id="2142532781" r:id="rId27"/>
    <p:sldId id="4701" r:id="rId28"/>
    <p:sldId id="4818" r:id="rId29"/>
    <p:sldId id="4812" r:id="rId30"/>
    <p:sldId id="2142532792" r:id="rId31"/>
    <p:sldId id="4600" r:id="rId32"/>
    <p:sldId id="4811" r:id="rId33"/>
    <p:sldId id="2142532783" r:id="rId34"/>
    <p:sldId id="4822" r:id="rId35"/>
    <p:sldId id="2142532785" r:id="rId36"/>
    <p:sldId id="2142532784" r:id="rId37"/>
    <p:sldId id="2142532787" r:id="rId38"/>
    <p:sldId id="2142532786" r:id="rId39"/>
    <p:sldId id="2142532789" r:id="rId40"/>
    <p:sldId id="2142532790" r:id="rId41"/>
    <p:sldId id="3448" r:id="rId42"/>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E7F3D"/>
    <a:srgbClr val="33434B"/>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03" autoAdjust="0"/>
    <p:restoredTop sz="94620" autoAdjust="0"/>
  </p:normalViewPr>
  <p:slideViewPr>
    <p:cSldViewPr snapToGrid="0">
      <p:cViewPr varScale="1">
        <p:scale>
          <a:sx n="118" d="100"/>
          <a:sy n="118" d="100"/>
        </p:scale>
        <p:origin x="780" y="108"/>
      </p:cViewPr>
      <p:guideLst>
        <p:guide orient="horz" pos="1620"/>
        <p:guide pos="2880"/>
      </p:guideLst>
    </p:cSldViewPr>
  </p:slideViewPr>
  <p:outlineViewPr>
    <p:cViewPr>
      <p:scale>
        <a:sx n="33" d="100"/>
        <a:sy n="33" d="100"/>
      </p:scale>
      <p:origin x="0" y="-810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6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viewProps" Target="viewProps.xml"/><Relationship Id="rId20" Type="http://schemas.openxmlformats.org/officeDocument/2006/relationships/slide" Target="slides/slide1.xml"/><Relationship Id="rId41"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8/13/2024</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4FA7746-FC0A-43B6-B184-901303EA8380}"/>
              </a:ext>
            </a:extLst>
          </p:cNvPr>
          <p:cNvSpPr>
            <a:spLocks noGrp="1"/>
          </p:cNvSpPr>
          <p:nvPr>
            <p:ph type="body" idx="1"/>
          </p:nvPr>
        </p:nvSpPr>
        <p:spPr/>
        <p:txBody>
          <a:bodyPr/>
          <a:lstStyle/>
          <a:p>
            <a:r>
              <a:rPr lang="en-US"/>
              <a:t>Read Slide </a:t>
            </a:r>
            <a:endParaRPr lang="en-US" dirty="0"/>
          </a:p>
        </p:txBody>
      </p:sp>
    </p:spTree>
    <p:extLst>
      <p:ext uri="{BB962C8B-B14F-4D97-AF65-F5344CB8AC3E}">
        <p14:creationId xmlns:p14="http://schemas.microsoft.com/office/powerpoint/2010/main" val="208819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94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12</a:t>
            </a:fld>
            <a:endParaRPr lang="en-US"/>
          </a:p>
        </p:txBody>
      </p:sp>
    </p:spTree>
    <p:extLst>
      <p:ext uri="{BB962C8B-B14F-4D97-AF65-F5344CB8AC3E}">
        <p14:creationId xmlns:p14="http://schemas.microsoft.com/office/powerpoint/2010/main" val="2888354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13</a:t>
            </a:fld>
            <a:endParaRPr lang="en-US"/>
          </a:p>
        </p:txBody>
      </p:sp>
    </p:spTree>
    <p:extLst>
      <p:ext uri="{BB962C8B-B14F-4D97-AF65-F5344CB8AC3E}">
        <p14:creationId xmlns:p14="http://schemas.microsoft.com/office/powerpoint/2010/main" val="3288219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002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23</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8/13/2024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8/13/2024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8/13/2024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8/13/2024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8/13/2024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8/13/2024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8/13/2024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8/13/2024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Franklin Gothic Medium"/>
              </a:rPr>
              <a:t>CARES Implementation Phase</a:t>
            </a:r>
            <a:endParaRPr lang="en-US" sz="4400" dirty="0">
              <a:latin typeface="Franklin Gothic Medium"/>
              <a:cs typeface="Franklin Gothic Medium"/>
            </a:endParaRPr>
          </a:p>
        </p:txBody>
      </p:sp>
      <p:sp>
        <p:nvSpPr>
          <p:cNvPr id="17" name="TextBox 16"/>
          <p:cNvSpPr txBox="1"/>
          <p:nvPr/>
        </p:nvSpPr>
        <p:spPr>
          <a:xfrm>
            <a:off x="908754" y="2705817"/>
            <a:ext cx="7895003" cy="584775"/>
          </a:xfrm>
          <a:prstGeom prst="rect">
            <a:avLst/>
          </a:prstGeom>
          <a:noFill/>
        </p:spPr>
        <p:txBody>
          <a:bodyPr wrap="square" rtlCol="0">
            <a:spAutoFit/>
          </a:bodyPr>
          <a:lstStyle/>
          <a:p>
            <a:r>
              <a:rPr lang="en-US" sz="3200" dirty="0">
                <a:latin typeface="Franklin Gothic Book"/>
                <a:cs typeface="Franklin Gothic Book"/>
              </a:rPr>
              <a:t>Rollout #4 Personal Tax Kickoff	 				</a:t>
            </a:r>
            <a:endParaRPr lang="en-US" i="1" dirty="0">
              <a:latin typeface="Franklin Gothic Book"/>
              <a:cs typeface="Franklin Gothic Book"/>
            </a:endParaRP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
        <p:nvSpPr>
          <p:cNvPr id="3" name="TextBox 2">
            <a:extLst>
              <a:ext uri="{FF2B5EF4-FFF2-40B4-BE49-F238E27FC236}">
                <a16:creationId xmlns:a16="http://schemas.microsoft.com/office/drawing/2014/main" id="{521BA57E-EE16-7D9A-39E5-2EA518428326}"/>
              </a:ext>
            </a:extLst>
          </p:cNvPr>
          <p:cNvSpPr txBox="1"/>
          <p:nvPr/>
        </p:nvSpPr>
        <p:spPr>
          <a:xfrm>
            <a:off x="908754" y="3422848"/>
            <a:ext cx="4629572" cy="369332"/>
          </a:xfrm>
          <a:prstGeom prst="rect">
            <a:avLst/>
          </a:prstGeom>
          <a:noFill/>
        </p:spPr>
        <p:txBody>
          <a:bodyPr wrap="square">
            <a:spAutoFit/>
          </a:bodyPr>
          <a:lstStyle/>
          <a:p>
            <a:r>
              <a:rPr lang="en-US" i="1" dirty="0">
                <a:latin typeface="Franklin Gothic Book"/>
                <a:cs typeface="Franklin Gothic Book"/>
              </a:rPr>
              <a:t>August 14, 2024</a:t>
            </a:r>
            <a:endParaRPr lang="en-US" dirty="0"/>
          </a:p>
        </p:txBody>
      </p:sp>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881A2E0-87E3-496D-B49C-4A4DFBB99CBC}"/>
              </a:ext>
            </a:extLst>
          </p:cNvPr>
          <p:cNvPicPr>
            <a:picLocks noChangeAspect="1"/>
          </p:cNvPicPr>
          <p:nvPr/>
        </p:nvPicPr>
        <p:blipFill>
          <a:blip r:embed="rId2"/>
          <a:stretch>
            <a:fillRect/>
          </a:stretch>
        </p:blipFill>
        <p:spPr>
          <a:xfrm>
            <a:off x="7585075" y="129814"/>
            <a:ext cx="1289049" cy="609528"/>
          </a:xfrm>
          <a:prstGeom prst="rect">
            <a:avLst/>
          </a:prstGeom>
        </p:spPr>
      </p:pic>
      <p:sp>
        <p:nvSpPr>
          <p:cNvPr id="8" name="Title 1">
            <a:extLst>
              <a:ext uri="{FF2B5EF4-FFF2-40B4-BE49-F238E27FC236}">
                <a16:creationId xmlns:a16="http://schemas.microsoft.com/office/drawing/2014/main" id="{BBCBD235-06AD-478A-9A96-42A17B78F1BF}"/>
              </a:ext>
            </a:extLst>
          </p:cNvPr>
          <p:cNvSpPr>
            <a:spLocks noGrp="1"/>
          </p:cNvSpPr>
          <p:nvPr/>
        </p:nvSpPr>
        <p:spPr>
          <a:xfrm>
            <a:off x="1039017" y="451013"/>
            <a:ext cx="6323950"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0" i="0" u="none" strike="noStrike" kern="1200" cap="none" spc="-75" normalizeH="0" baseline="0" noProof="0" dirty="0">
                <a:ln>
                  <a:noFill/>
                </a:ln>
                <a:solidFill>
                  <a:srgbClr val="000000"/>
                </a:solidFill>
                <a:effectLst/>
                <a:uLnTx/>
                <a:uFillTx/>
                <a:latin typeface="Franklin Gothic Medium"/>
              </a:rPr>
              <a:t>Rollout #4 PTX Scope – Workflows</a:t>
            </a:r>
          </a:p>
        </p:txBody>
      </p:sp>
      <p:sp>
        <p:nvSpPr>
          <p:cNvPr id="10" name="TextBox 9">
            <a:extLst>
              <a:ext uri="{FF2B5EF4-FFF2-40B4-BE49-F238E27FC236}">
                <a16:creationId xmlns:a16="http://schemas.microsoft.com/office/drawing/2014/main" id="{96B42BF5-FE15-4916-95FB-86242AAC08B2}"/>
              </a:ext>
            </a:extLst>
          </p:cNvPr>
          <p:cNvSpPr txBox="1"/>
          <p:nvPr/>
        </p:nvSpPr>
        <p:spPr>
          <a:xfrm>
            <a:off x="1039017" y="1038197"/>
            <a:ext cx="646668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Franklin Gothic Book"/>
                <a:ea typeface="+mn-ea"/>
                <a:cs typeface="+mn-cs"/>
              </a:rPr>
              <a:t>C&amp;R Software to configure </a:t>
            </a:r>
            <a:r>
              <a:rPr lang="en-US" sz="1400" dirty="0">
                <a:solidFill>
                  <a:srgbClr val="000000"/>
                </a:solidFill>
                <a:latin typeface="Franklin Gothic Book"/>
              </a:rPr>
              <a:t>7</a:t>
            </a:r>
            <a:r>
              <a:rPr kumimoji="0" lang="en-US" sz="1400" b="0" i="0" u="none" strike="noStrike" kern="1200" cap="none" spc="0" normalizeH="0" baseline="0" noProof="0" dirty="0">
                <a:ln>
                  <a:noFill/>
                </a:ln>
                <a:solidFill>
                  <a:srgbClr val="000000"/>
                </a:solidFill>
                <a:effectLst/>
                <a:uLnTx/>
                <a:uFillTx/>
                <a:latin typeface="Franklin Gothic Book"/>
                <a:ea typeface="+mn-ea"/>
                <a:cs typeface="+mn-cs"/>
              </a:rPr>
              <a:t> workflows and assess the reuse of 48 workflows from prior rollouts for change as identified below. Assumption is they will not change. </a:t>
            </a:r>
          </a:p>
        </p:txBody>
      </p:sp>
      <p:sp>
        <p:nvSpPr>
          <p:cNvPr id="6" name="Text Placeholder 3">
            <a:extLst>
              <a:ext uri="{FF2B5EF4-FFF2-40B4-BE49-F238E27FC236}">
                <a16:creationId xmlns:a16="http://schemas.microsoft.com/office/drawing/2014/main" id="{E365DE6E-969D-4BB2-8AC8-D4C5174C0BD4}"/>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graphicFrame>
        <p:nvGraphicFramePr>
          <p:cNvPr id="2" name="Table 1">
            <a:extLst>
              <a:ext uri="{FF2B5EF4-FFF2-40B4-BE49-F238E27FC236}">
                <a16:creationId xmlns:a16="http://schemas.microsoft.com/office/drawing/2014/main" id="{194C6D0E-1078-4A38-0698-DDE7830619F0}"/>
              </a:ext>
            </a:extLst>
          </p:cNvPr>
          <p:cNvGraphicFramePr>
            <a:graphicFrameLocks noGrp="1"/>
          </p:cNvGraphicFramePr>
          <p:nvPr>
            <p:extLst>
              <p:ext uri="{D42A27DB-BD31-4B8C-83A1-F6EECF244321}">
                <p14:modId xmlns:p14="http://schemas.microsoft.com/office/powerpoint/2010/main" val="4196058164"/>
              </p:ext>
            </p:extLst>
          </p:nvPr>
        </p:nvGraphicFramePr>
        <p:xfrm>
          <a:off x="1039017" y="1738630"/>
          <a:ext cx="3617892" cy="2194560"/>
        </p:xfrm>
        <a:graphic>
          <a:graphicData uri="http://schemas.openxmlformats.org/drawingml/2006/table">
            <a:tbl>
              <a:tblPr firstRow="1" bandRow="1">
                <a:tableStyleId>{21E4AEA4-8DFA-4A89-87EB-49C32662AFE0}</a:tableStyleId>
              </a:tblPr>
              <a:tblGrid>
                <a:gridCol w="3617892">
                  <a:extLst>
                    <a:ext uri="{9D8B030D-6E8A-4147-A177-3AD203B41FA5}">
                      <a16:colId xmlns:a16="http://schemas.microsoft.com/office/drawing/2014/main" val="160328323"/>
                    </a:ext>
                  </a:extLst>
                </a:gridCol>
              </a:tblGrid>
              <a:tr h="152139">
                <a:tc>
                  <a:txBody>
                    <a:bodyPr/>
                    <a:lstStyle/>
                    <a:p>
                      <a:r>
                        <a:rPr lang="en-US" sz="1200" dirty="0"/>
                        <a:t>New Workflows</a:t>
                      </a:r>
                    </a:p>
                  </a:txBody>
                  <a:tcPr/>
                </a:tc>
                <a:extLst>
                  <a:ext uri="{0D108BD9-81ED-4DB2-BD59-A6C34878D82A}">
                    <a16:rowId xmlns:a16="http://schemas.microsoft.com/office/drawing/2014/main" val="2017146996"/>
                  </a:ext>
                </a:extLst>
              </a:tr>
              <a:tr h="152139">
                <a:tc>
                  <a:txBody>
                    <a:bodyPr/>
                    <a:lstStyle/>
                    <a:p>
                      <a:r>
                        <a:rPr lang="en-US" sz="1200" dirty="0">
                          <a:solidFill>
                            <a:schemeClr val="tx1"/>
                          </a:solidFill>
                        </a:rPr>
                        <a:t>Innocent Spouse</a:t>
                      </a:r>
                    </a:p>
                  </a:txBody>
                  <a:tcPr/>
                </a:tc>
                <a:extLst>
                  <a:ext uri="{0D108BD9-81ED-4DB2-BD59-A6C34878D82A}">
                    <a16:rowId xmlns:a16="http://schemas.microsoft.com/office/drawing/2014/main" val="158367575"/>
                  </a:ext>
                </a:extLst>
              </a:tr>
              <a:tr h="152139">
                <a:tc>
                  <a:txBody>
                    <a:bodyPr/>
                    <a:lstStyle/>
                    <a:p>
                      <a:r>
                        <a:rPr lang="en-US" sz="1200" dirty="0">
                          <a:solidFill>
                            <a:schemeClr val="tx1"/>
                          </a:solidFill>
                        </a:rPr>
                        <a:t>Tax Collections</a:t>
                      </a:r>
                    </a:p>
                  </a:txBody>
                  <a:tcPr/>
                </a:tc>
                <a:extLst>
                  <a:ext uri="{0D108BD9-81ED-4DB2-BD59-A6C34878D82A}">
                    <a16:rowId xmlns:a16="http://schemas.microsoft.com/office/drawing/2014/main" val="3614010196"/>
                  </a:ext>
                </a:extLst>
              </a:tr>
              <a:tr h="152139">
                <a:tc>
                  <a:txBody>
                    <a:bodyPr/>
                    <a:lstStyle/>
                    <a:p>
                      <a:r>
                        <a:rPr lang="en-US" sz="1200" dirty="0">
                          <a:solidFill>
                            <a:schemeClr val="tx1"/>
                          </a:solidFill>
                        </a:rPr>
                        <a:t>Tax Memos</a:t>
                      </a:r>
                    </a:p>
                  </a:txBody>
                  <a:tcPr/>
                </a:tc>
                <a:extLst>
                  <a:ext uri="{0D108BD9-81ED-4DB2-BD59-A6C34878D82A}">
                    <a16:rowId xmlns:a16="http://schemas.microsoft.com/office/drawing/2014/main" val="531726859"/>
                  </a:ext>
                </a:extLst>
              </a:tr>
              <a:tr h="152139">
                <a:tc>
                  <a:txBody>
                    <a:bodyPr/>
                    <a:lstStyle/>
                    <a:p>
                      <a:r>
                        <a:rPr lang="en-US" sz="1200" dirty="0">
                          <a:solidFill>
                            <a:schemeClr val="tx1"/>
                          </a:solidFill>
                        </a:rPr>
                        <a:t>Tax Penalty Abatements</a:t>
                      </a:r>
                    </a:p>
                  </a:txBody>
                  <a:tcPr/>
                </a:tc>
                <a:extLst>
                  <a:ext uri="{0D108BD9-81ED-4DB2-BD59-A6C34878D82A}">
                    <a16:rowId xmlns:a16="http://schemas.microsoft.com/office/drawing/2014/main" val="518150481"/>
                  </a:ext>
                </a:extLst>
              </a:tr>
              <a:tr h="152139">
                <a:tc>
                  <a:txBody>
                    <a:bodyPr/>
                    <a:lstStyle/>
                    <a:p>
                      <a:r>
                        <a:rPr lang="en-US" sz="1200" dirty="0">
                          <a:solidFill>
                            <a:schemeClr val="tx1"/>
                          </a:solidFill>
                        </a:rPr>
                        <a:t>Tax FTP Process</a:t>
                      </a:r>
                    </a:p>
                  </a:txBody>
                  <a:tcPr/>
                </a:tc>
                <a:extLst>
                  <a:ext uri="{0D108BD9-81ED-4DB2-BD59-A6C34878D82A}">
                    <a16:rowId xmlns:a16="http://schemas.microsoft.com/office/drawing/2014/main" val="2393224971"/>
                  </a:ext>
                </a:extLst>
              </a:tr>
              <a:tr h="152139">
                <a:tc>
                  <a:txBody>
                    <a:bodyPr/>
                    <a:lstStyle/>
                    <a:p>
                      <a:r>
                        <a:rPr lang="en-US" sz="1200" dirty="0">
                          <a:solidFill>
                            <a:schemeClr val="tx1"/>
                          </a:solidFill>
                        </a:rPr>
                        <a:t>TOPS and OTOPS Offset</a:t>
                      </a:r>
                    </a:p>
                  </a:txBody>
                  <a:tcPr/>
                </a:tc>
                <a:extLst>
                  <a:ext uri="{0D108BD9-81ED-4DB2-BD59-A6C34878D82A}">
                    <a16:rowId xmlns:a16="http://schemas.microsoft.com/office/drawing/2014/main" val="1811102482"/>
                  </a:ext>
                </a:extLst>
              </a:tr>
              <a:tr h="152139">
                <a:tc>
                  <a:txBody>
                    <a:bodyPr/>
                    <a:lstStyle/>
                    <a:p>
                      <a:r>
                        <a:rPr lang="en-US" sz="1200" dirty="0">
                          <a:solidFill>
                            <a:schemeClr val="tx1"/>
                          </a:solidFill>
                        </a:rPr>
                        <a:t>Creditor Setup - PTAX</a:t>
                      </a:r>
                    </a:p>
                  </a:txBody>
                  <a:tcPr/>
                </a:tc>
                <a:extLst>
                  <a:ext uri="{0D108BD9-81ED-4DB2-BD59-A6C34878D82A}">
                    <a16:rowId xmlns:a16="http://schemas.microsoft.com/office/drawing/2014/main" val="775009327"/>
                  </a:ext>
                </a:extLst>
              </a:tr>
            </a:tbl>
          </a:graphicData>
        </a:graphic>
      </p:graphicFrame>
    </p:spTree>
    <p:extLst>
      <p:ext uri="{BB962C8B-B14F-4D97-AF65-F5344CB8AC3E}">
        <p14:creationId xmlns:p14="http://schemas.microsoft.com/office/powerpoint/2010/main" val="1831691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881A2E0-87E3-496D-B49C-4A4DFBB99CBC}"/>
              </a:ext>
            </a:extLst>
          </p:cNvPr>
          <p:cNvPicPr>
            <a:picLocks noChangeAspect="1"/>
          </p:cNvPicPr>
          <p:nvPr/>
        </p:nvPicPr>
        <p:blipFill>
          <a:blip r:embed="rId2"/>
          <a:stretch>
            <a:fillRect/>
          </a:stretch>
        </p:blipFill>
        <p:spPr>
          <a:xfrm>
            <a:off x="7585075" y="129814"/>
            <a:ext cx="1289049" cy="609528"/>
          </a:xfrm>
          <a:prstGeom prst="rect">
            <a:avLst/>
          </a:prstGeom>
        </p:spPr>
      </p:pic>
      <p:sp>
        <p:nvSpPr>
          <p:cNvPr id="8" name="Title 1">
            <a:extLst>
              <a:ext uri="{FF2B5EF4-FFF2-40B4-BE49-F238E27FC236}">
                <a16:creationId xmlns:a16="http://schemas.microsoft.com/office/drawing/2014/main" id="{BBCBD235-06AD-478A-9A96-42A17B78F1BF}"/>
              </a:ext>
            </a:extLst>
          </p:cNvPr>
          <p:cNvSpPr>
            <a:spLocks noGrp="1"/>
          </p:cNvSpPr>
          <p:nvPr/>
        </p:nvSpPr>
        <p:spPr>
          <a:xfrm>
            <a:off x="1039017" y="427950"/>
            <a:ext cx="5977733"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0" i="0" u="none" strike="noStrike" kern="1200" cap="none" spc="-75" normalizeH="0" baseline="0" noProof="0" dirty="0">
                <a:ln>
                  <a:noFill/>
                </a:ln>
                <a:solidFill>
                  <a:srgbClr val="000000"/>
                </a:solidFill>
                <a:effectLst/>
                <a:uLnTx/>
                <a:uFillTx/>
                <a:latin typeface="Franklin Gothic Medium"/>
              </a:rPr>
              <a:t>Rollout #4 PTX Scope – Interfaces</a:t>
            </a:r>
          </a:p>
        </p:txBody>
      </p:sp>
      <p:sp>
        <p:nvSpPr>
          <p:cNvPr id="10" name="TextBox 9">
            <a:extLst>
              <a:ext uri="{FF2B5EF4-FFF2-40B4-BE49-F238E27FC236}">
                <a16:creationId xmlns:a16="http://schemas.microsoft.com/office/drawing/2014/main" id="{F35FB026-4F64-4F65-8460-A5F153CA0149}"/>
              </a:ext>
            </a:extLst>
          </p:cNvPr>
          <p:cNvSpPr txBox="1"/>
          <p:nvPr/>
        </p:nvSpPr>
        <p:spPr>
          <a:xfrm>
            <a:off x="956039" y="837922"/>
            <a:ext cx="646668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Franklin Gothic Book"/>
                <a:ea typeface="+mn-ea"/>
                <a:cs typeface="+mn-cs"/>
              </a:rPr>
              <a:t>C&amp;R Software to configure 22 interfaces as identified below.</a:t>
            </a:r>
          </a:p>
        </p:txBody>
      </p:sp>
      <p:sp>
        <p:nvSpPr>
          <p:cNvPr id="7" name="Text Placeholder 3">
            <a:extLst>
              <a:ext uri="{FF2B5EF4-FFF2-40B4-BE49-F238E27FC236}">
                <a16:creationId xmlns:a16="http://schemas.microsoft.com/office/drawing/2014/main" id="{1B2C393D-6104-4AFC-A7CC-041587509D6F}"/>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graphicFrame>
        <p:nvGraphicFramePr>
          <p:cNvPr id="3" name="Table 2">
            <a:extLst>
              <a:ext uri="{FF2B5EF4-FFF2-40B4-BE49-F238E27FC236}">
                <a16:creationId xmlns:a16="http://schemas.microsoft.com/office/drawing/2014/main" id="{A11ED55E-3782-587E-BA45-22E11616A044}"/>
              </a:ext>
            </a:extLst>
          </p:cNvPr>
          <p:cNvGraphicFramePr>
            <a:graphicFrameLocks noGrp="1"/>
          </p:cNvGraphicFramePr>
          <p:nvPr>
            <p:extLst>
              <p:ext uri="{D42A27DB-BD31-4B8C-83A1-F6EECF244321}">
                <p14:modId xmlns:p14="http://schemas.microsoft.com/office/powerpoint/2010/main" val="2239677779"/>
              </p:ext>
            </p:extLst>
          </p:nvPr>
        </p:nvGraphicFramePr>
        <p:xfrm>
          <a:off x="1039017" y="1186749"/>
          <a:ext cx="3617892" cy="3291840"/>
        </p:xfrm>
        <a:graphic>
          <a:graphicData uri="http://schemas.openxmlformats.org/drawingml/2006/table">
            <a:tbl>
              <a:tblPr firstRow="1" bandRow="1">
                <a:tableStyleId>{21E4AEA4-8DFA-4A89-87EB-49C32662AFE0}</a:tableStyleId>
              </a:tblPr>
              <a:tblGrid>
                <a:gridCol w="3617892">
                  <a:extLst>
                    <a:ext uri="{9D8B030D-6E8A-4147-A177-3AD203B41FA5}">
                      <a16:colId xmlns:a16="http://schemas.microsoft.com/office/drawing/2014/main" val="160328323"/>
                    </a:ext>
                  </a:extLst>
                </a:gridCol>
              </a:tblGrid>
              <a:tr h="152139">
                <a:tc>
                  <a:txBody>
                    <a:bodyPr/>
                    <a:lstStyle/>
                    <a:p>
                      <a:r>
                        <a:rPr lang="en-US" sz="1200" dirty="0"/>
                        <a:t>Interfaces</a:t>
                      </a:r>
                    </a:p>
                  </a:txBody>
                  <a:tcPr/>
                </a:tc>
                <a:extLst>
                  <a:ext uri="{0D108BD9-81ED-4DB2-BD59-A6C34878D82A}">
                    <a16:rowId xmlns:a16="http://schemas.microsoft.com/office/drawing/2014/main" val="2017146996"/>
                  </a:ext>
                </a:extLst>
              </a:tr>
              <a:tr h="152139">
                <a:tc>
                  <a:txBody>
                    <a:bodyPr/>
                    <a:lstStyle/>
                    <a:p>
                      <a:r>
                        <a:rPr lang="en-US" sz="1200" dirty="0">
                          <a:solidFill>
                            <a:schemeClr val="tx1"/>
                          </a:solidFill>
                        </a:rPr>
                        <a:t>Transaction Export (IB.8050)</a:t>
                      </a:r>
                    </a:p>
                  </a:txBody>
                  <a:tcPr/>
                </a:tc>
                <a:extLst>
                  <a:ext uri="{0D108BD9-81ED-4DB2-BD59-A6C34878D82A}">
                    <a16:rowId xmlns:a16="http://schemas.microsoft.com/office/drawing/2014/main" val="158367575"/>
                  </a:ext>
                </a:extLst>
              </a:tr>
              <a:tr h="152139">
                <a:tc>
                  <a:txBody>
                    <a:bodyPr/>
                    <a:lstStyle/>
                    <a:p>
                      <a:r>
                        <a:rPr lang="en-US" sz="1200" dirty="0" err="1">
                          <a:solidFill>
                            <a:schemeClr val="tx1"/>
                          </a:solidFill>
                        </a:rPr>
                        <a:t>NonFin</a:t>
                      </a:r>
                      <a:r>
                        <a:rPr lang="en-US" sz="1200" dirty="0">
                          <a:solidFill>
                            <a:schemeClr val="tx1"/>
                          </a:solidFill>
                        </a:rPr>
                        <a:t> Export (IB. 8050.40)</a:t>
                      </a:r>
                    </a:p>
                  </a:txBody>
                  <a:tcPr/>
                </a:tc>
                <a:extLst>
                  <a:ext uri="{0D108BD9-81ED-4DB2-BD59-A6C34878D82A}">
                    <a16:rowId xmlns:a16="http://schemas.microsoft.com/office/drawing/2014/main" val="3614010196"/>
                  </a:ext>
                </a:extLst>
              </a:tr>
              <a:tr h="152139">
                <a:tc>
                  <a:txBody>
                    <a:bodyPr/>
                    <a:lstStyle/>
                    <a:p>
                      <a:r>
                        <a:rPr lang="en-US" sz="1200" dirty="0">
                          <a:solidFill>
                            <a:schemeClr val="tx1"/>
                          </a:solidFill>
                        </a:rPr>
                        <a:t>Data Extract (8050.98)</a:t>
                      </a:r>
                    </a:p>
                  </a:txBody>
                  <a:tcPr/>
                </a:tc>
                <a:extLst>
                  <a:ext uri="{0D108BD9-81ED-4DB2-BD59-A6C34878D82A}">
                    <a16:rowId xmlns:a16="http://schemas.microsoft.com/office/drawing/2014/main" val="531726859"/>
                  </a:ext>
                </a:extLst>
              </a:tr>
              <a:tr h="152139">
                <a:tc>
                  <a:txBody>
                    <a:bodyPr/>
                    <a:lstStyle/>
                    <a:p>
                      <a:r>
                        <a:rPr lang="en-US" sz="1200" dirty="0">
                          <a:solidFill>
                            <a:schemeClr val="tx1"/>
                          </a:solidFill>
                        </a:rPr>
                        <a:t>Data Extract (8050.99)</a:t>
                      </a:r>
                    </a:p>
                  </a:txBody>
                  <a:tcPr/>
                </a:tc>
                <a:extLst>
                  <a:ext uri="{0D108BD9-81ED-4DB2-BD59-A6C34878D82A}">
                    <a16:rowId xmlns:a16="http://schemas.microsoft.com/office/drawing/2014/main" val="518150481"/>
                  </a:ext>
                </a:extLst>
              </a:tr>
              <a:tr h="152139">
                <a:tc>
                  <a:txBody>
                    <a:bodyPr/>
                    <a:lstStyle/>
                    <a:p>
                      <a:r>
                        <a:rPr lang="en-US" sz="1200" dirty="0">
                          <a:solidFill>
                            <a:schemeClr val="tx1"/>
                          </a:solidFill>
                        </a:rPr>
                        <a:t>Address Update (9008)</a:t>
                      </a:r>
                    </a:p>
                  </a:txBody>
                  <a:tcPr/>
                </a:tc>
                <a:extLst>
                  <a:ext uri="{0D108BD9-81ED-4DB2-BD59-A6C34878D82A}">
                    <a16:rowId xmlns:a16="http://schemas.microsoft.com/office/drawing/2014/main" val="2393224971"/>
                  </a:ext>
                </a:extLst>
              </a:tr>
              <a:tr h="152139">
                <a:tc>
                  <a:txBody>
                    <a:bodyPr/>
                    <a:lstStyle/>
                    <a:p>
                      <a:r>
                        <a:rPr lang="en-US" sz="1200" dirty="0">
                          <a:solidFill>
                            <a:schemeClr val="tx1"/>
                          </a:solidFill>
                        </a:rPr>
                        <a:t>Transaction Import(9011)</a:t>
                      </a:r>
                    </a:p>
                  </a:txBody>
                  <a:tcPr/>
                </a:tc>
                <a:extLst>
                  <a:ext uri="{0D108BD9-81ED-4DB2-BD59-A6C34878D82A}">
                    <a16:rowId xmlns:a16="http://schemas.microsoft.com/office/drawing/2014/main" val="1811102482"/>
                  </a:ext>
                </a:extLst>
              </a:tr>
              <a:tr h="152139">
                <a:tc>
                  <a:txBody>
                    <a:bodyPr/>
                    <a:lstStyle/>
                    <a:p>
                      <a:r>
                        <a:rPr lang="en-US" sz="1200" dirty="0">
                          <a:solidFill>
                            <a:schemeClr val="tx1"/>
                          </a:solidFill>
                        </a:rPr>
                        <a:t>Non-Financial (9011.40)</a:t>
                      </a:r>
                    </a:p>
                  </a:txBody>
                  <a:tcPr/>
                </a:tc>
                <a:extLst>
                  <a:ext uri="{0D108BD9-81ED-4DB2-BD59-A6C34878D82A}">
                    <a16:rowId xmlns:a16="http://schemas.microsoft.com/office/drawing/2014/main" val="775009327"/>
                  </a:ext>
                </a:extLst>
              </a:tr>
              <a:tr h="152139">
                <a:tc>
                  <a:txBody>
                    <a:bodyPr/>
                    <a:lstStyle/>
                    <a:p>
                      <a:r>
                        <a:rPr lang="en-US" sz="1200" dirty="0">
                          <a:solidFill>
                            <a:schemeClr val="tx1"/>
                          </a:solidFill>
                        </a:rPr>
                        <a:t>Cert (9020)</a:t>
                      </a:r>
                    </a:p>
                  </a:txBody>
                  <a:tcPr/>
                </a:tc>
                <a:extLst>
                  <a:ext uri="{0D108BD9-81ED-4DB2-BD59-A6C34878D82A}">
                    <a16:rowId xmlns:a16="http://schemas.microsoft.com/office/drawing/2014/main" val="3406555369"/>
                  </a:ext>
                </a:extLst>
              </a:tr>
              <a:tr h="152139">
                <a:tc>
                  <a:txBody>
                    <a:bodyPr/>
                    <a:lstStyle/>
                    <a:p>
                      <a:r>
                        <a:rPr lang="en-US" sz="1200" dirty="0" err="1">
                          <a:solidFill>
                            <a:schemeClr val="tx1"/>
                          </a:solidFill>
                        </a:rPr>
                        <a:t>Decert</a:t>
                      </a:r>
                      <a:r>
                        <a:rPr lang="en-US" sz="1200" dirty="0">
                          <a:solidFill>
                            <a:schemeClr val="tx1"/>
                          </a:solidFill>
                        </a:rPr>
                        <a:t> (9407.40)</a:t>
                      </a:r>
                    </a:p>
                  </a:txBody>
                  <a:tcPr/>
                </a:tc>
                <a:extLst>
                  <a:ext uri="{0D108BD9-81ED-4DB2-BD59-A6C34878D82A}">
                    <a16:rowId xmlns:a16="http://schemas.microsoft.com/office/drawing/2014/main" val="3793902468"/>
                  </a:ext>
                </a:extLst>
              </a:tr>
              <a:tr h="152139">
                <a:tc>
                  <a:txBody>
                    <a:bodyPr/>
                    <a:lstStyle/>
                    <a:p>
                      <a:r>
                        <a:rPr lang="en-US" sz="1200" dirty="0">
                          <a:solidFill>
                            <a:schemeClr val="tx1"/>
                          </a:solidFill>
                        </a:rPr>
                        <a:t>True Up Web Service (8405.40)</a:t>
                      </a:r>
                    </a:p>
                  </a:txBody>
                  <a:tcPr/>
                </a:tc>
                <a:extLst>
                  <a:ext uri="{0D108BD9-81ED-4DB2-BD59-A6C34878D82A}">
                    <a16:rowId xmlns:a16="http://schemas.microsoft.com/office/drawing/2014/main" val="3590947474"/>
                  </a:ext>
                </a:extLst>
              </a:tr>
              <a:tr h="152139">
                <a:tc>
                  <a:txBody>
                    <a:bodyPr/>
                    <a:lstStyle/>
                    <a:p>
                      <a:r>
                        <a:rPr lang="en-US" sz="1200" dirty="0">
                          <a:solidFill>
                            <a:schemeClr val="tx1"/>
                          </a:solidFill>
                        </a:rPr>
                        <a:t>TOPS/OTOPS Send File</a:t>
                      </a:r>
                    </a:p>
                  </a:txBody>
                  <a:tcPr/>
                </a:tc>
                <a:extLst>
                  <a:ext uri="{0D108BD9-81ED-4DB2-BD59-A6C34878D82A}">
                    <a16:rowId xmlns:a16="http://schemas.microsoft.com/office/drawing/2014/main" val="2959165679"/>
                  </a:ext>
                </a:extLst>
              </a:tr>
            </a:tbl>
          </a:graphicData>
        </a:graphic>
      </p:graphicFrame>
      <p:graphicFrame>
        <p:nvGraphicFramePr>
          <p:cNvPr id="4" name="Table 3">
            <a:extLst>
              <a:ext uri="{FF2B5EF4-FFF2-40B4-BE49-F238E27FC236}">
                <a16:creationId xmlns:a16="http://schemas.microsoft.com/office/drawing/2014/main" id="{8A287B92-97C8-62ED-595C-2B05EF3284BA}"/>
              </a:ext>
            </a:extLst>
          </p:cNvPr>
          <p:cNvGraphicFramePr>
            <a:graphicFrameLocks noGrp="1"/>
          </p:cNvGraphicFramePr>
          <p:nvPr>
            <p:extLst>
              <p:ext uri="{D42A27DB-BD31-4B8C-83A1-F6EECF244321}">
                <p14:modId xmlns:p14="http://schemas.microsoft.com/office/powerpoint/2010/main" val="2339655707"/>
              </p:ext>
            </p:extLst>
          </p:nvPr>
        </p:nvGraphicFramePr>
        <p:xfrm>
          <a:off x="4933506" y="1190861"/>
          <a:ext cx="3617892" cy="3291840"/>
        </p:xfrm>
        <a:graphic>
          <a:graphicData uri="http://schemas.openxmlformats.org/drawingml/2006/table">
            <a:tbl>
              <a:tblPr firstRow="1" bandRow="1">
                <a:tableStyleId>{21E4AEA4-8DFA-4A89-87EB-49C32662AFE0}</a:tableStyleId>
              </a:tblPr>
              <a:tblGrid>
                <a:gridCol w="3617892">
                  <a:extLst>
                    <a:ext uri="{9D8B030D-6E8A-4147-A177-3AD203B41FA5}">
                      <a16:colId xmlns:a16="http://schemas.microsoft.com/office/drawing/2014/main" val="160328323"/>
                    </a:ext>
                  </a:extLst>
                </a:gridCol>
              </a:tblGrid>
              <a:tr h="152139">
                <a:tc>
                  <a:txBody>
                    <a:bodyPr/>
                    <a:lstStyle/>
                    <a:p>
                      <a:r>
                        <a:rPr lang="en-US" sz="1200" dirty="0"/>
                        <a:t>Interfaces</a:t>
                      </a:r>
                    </a:p>
                  </a:txBody>
                  <a:tcPr/>
                </a:tc>
                <a:extLst>
                  <a:ext uri="{0D108BD9-81ED-4DB2-BD59-A6C34878D82A}">
                    <a16:rowId xmlns:a16="http://schemas.microsoft.com/office/drawing/2014/main" val="2017146996"/>
                  </a:ext>
                </a:extLst>
              </a:tr>
              <a:tr h="152139">
                <a:tc>
                  <a:txBody>
                    <a:bodyPr/>
                    <a:lstStyle/>
                    <a:p>
                      <a:r>
                        <a:rPr lang="en-US" sz="1200" dirty="0">
                          <a:solidFill>
                            <a:schemeClr val="tx1"/>
                          </a:solidFill>
                        </a:rPr>
                        <a:t>TOPS/OTOPS Collections File</a:t>
                      </a:r>
                    </a:p>
                  </a:txBody>
                  <a:tcPr/>
                </a:tc>
                <a:extLst>
                  <a:ext uri="{0D108BD9-81ED-4DB2-BD59-A6C34878D82A}">
                    <a16:rowId xmlns:a16="http://schemas.microsoft.com/office/drawing/2014/main" val="775009327"/>
                  </a:ext>
                </a:extLst>
              </a:tr>
              <a:tr h="152139">
                <a:tc>
                  <a:txBody>
                    <a:bodyPr/>
                    <a:lstStyle/>
                    <a:p>
                      <a:r>
                        <a:rPr lang="en-US" sz="1200" dirty="0">
                          <a:solidFill>
                            <a:schemeClr val="tx1"/>
                          </a:solidFill>
                        </a:rPr>
                        <a:t>TOPS/OTOPS Error File</a:t>
                      </a:r>
                    </a:p>
                  </a:txBody>
                  <a:tcPr/>
                </a:tc>
                <a:extLst>
                  <a:ext uri="{0D108BD9-81ED-4DB2-BD59-A6C34878D82A}">
                    <a16:rowId xmlns:a16="http://schemas.microsoft.com/office/drawing/2014/main" val="3406555369"/>
                  </a:ext>
                </a:extLst>
              </a:tr>
              <a:tr h="152139">
                <a:tc>
                  <a:txBody>
                    <a:bodyPr/>
                    <a:lstStyle/>
                    <a:p>
                      <a:r>
                        <a:rPr lang="en-US" sz="1200" dirty="0">
                          <a:solidFill>
                            <a:schemeClr val="tx1"/>
                          </a:solidFill>
                        </a:rPr>
                        <a:t>TOPS/OTOPS Debt Balance Inbound</a:t>
                      </a:r>
                    </a:p>
                  </a:txBody>
                  <a:tcPr/>
                </a:tc>
                <a:extLst>
                  <a:ext uri="{0D108BD9-81ED-4DB2-BD59-A6C34878D82A}">
                    <a16:rowId xmlns:a16="http://schemas.microsoft.com/office/drawing/2014/main" val="2433066727"/>
                  </a:ext>
                </a:extLst>
              </a:tr>
              <a:tr h="152139">
                <a:tc>
                  <a:txBody>
                    <a:bodyPr/>
                    <a:lstStyle/>
                    <a:p>
                      <a:r>
                        <a:rPr lang="en-US" sz="1200" dirty="0">
                          <a:solidFill>
                            <a:schemeClr val="tx1"/>
                          </a:solidFill>
                        </a:rPr>
                        <a:t>SOVOS – 1099</a:t>
                      </a:r>
                    </a:p>
                  </a:txBody>
                  <a:tcPr/>
                </a:tc>
                <a:extLst>
                  <a:ext uri="{0D108BD9-81ED-4DB2-BD59-A6C34878D82A}">
                    <a16:rowId xmlns:a16="http://schemas.microsoft.com/office/drawing/2014/main" val="2876356000"/>
                  </a:ext>
                </a:extLst>
              </a:tr>
              <a:tr h="152139">
                <a:tc>
                  <a:txBody>
                    <a:bodyPr/>
                    <a:lstStyle/>
                    <a:p>
                      <a:r>
                        <a:rPr lang="en-US" sz="1200" dirty="0">
                          <a:solidFill>
                            <a:schemeClr val="tx1"/>
                          </a:solidFill>
                        </a:rPr>
                        <a:t>OIC Application Intake</a:t>
                      </a:r>
                    </a:p>
                  </a:txBody>
                  <a:tcPr/>
                </a:tc>
                <a:extLst>
                  <a:ext uri="{0D108BD9-81ED-4DB2-BD59-A6C34878D82A}">
                    <a16:rowId xmlns:a16="http://schemas.microsoft.com/office/drawing/2014/main" val="4216290566"/>
                  </a:ext>
                </a:extLst>
              </a:tr>
              <a:tr h="152139">
                <a:tc>
                  <a:txBody>
                    <a:bodyPr/>
                    <a:lstStyle/>
                    <a:p>
                      <a:r>
                        <a:rPr lang="en-US" sz="1200" dirty="0"/>
                        <a:t>OIC Compliance Check Request</a:t>
                      </a:r>
                    </a:p>
                  </a:txBody>
                  <a:tcPr/>
                </a:tc>
                <a:extLst>
                  <a:ext uri="{0D108BD9-81ED-4DB2-BD59-A6C34878D82A}">
                    <a16:rowId xmlns:a16="http://schemas.microsoft.com/office/drawing/2014/main" val="2277219075"/>
                  </a:ext>
                </a:extLst>
              </a:tr>
              <a:tr h="152139">
                <a:tc>
                  <a:txBody>
                    <a:bodyPr/>
                    <a:lstStyle/>
                    <a:p>
                      <a:r>
                        <a:rPr lang="en-US" sz="1200" dirty="0"/>
                        <a:t>OIC Compliance Check Response</a:t>
                      </a:r>
                    </a:p>
                  </a:txBody>
                  <a:tcPr/>
                </a:tc>
                <a:extLst>
                  <a:ext uri="{0D108BD9-81ED-4DB2-BD59-A6C34878D82A}">
                    <a16:rowId xmlns:a16="http://schemas.microsoft.com/office/drawing/2014/main" val="1917268232"/>
                  </a:ext>
                </a:extLst>
              </a:tr>
              <a:tr h="152139">
                <a:tc>
                  <a:txBody>
                    <a:bodyPr/>
                    <a:lstStyle/>
                    <a:p>
                      <a:r>
                        <a:rPr lang="en-US" sz="1200" dirty="0"/>
                        <a:t>Unclaimed Funds – Match Request Outbound</a:t>
                      </a:r>
                    </a:p>
                  </a:txBody>
                  <a:tcPr/>
                </a:tc>
                <a:extLst>
                  <a:ext uri="{0D108BD9-81ED-4DB2-BD59-A6C34878D82A}">
                    <a16:rowId xmlns:a16="http://schemas.microsoft.com/office/drawing/2014/main" val="3571699527"/>
                  </a:ext>
                </a:extLst>
              </a:tr>
              <a:tr h="1521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Unclaimed Funds – Match Request Inbound</a:t>
                      </a:r>
                    </a:p>
                  </a:txBody>
                  <a:tcPr/>
                </a:tc>
                <a:extLst>
                  <a:ext uri="{0D108BD9-81ED-4DB2-BD59-A6C34878D82A}">
                    <a16:rowId xmlns:a16="http://schemas.microsoft.com/office/drawing/2014/main" val="2162524690"/>
                  </a:ext>
                </a:extLst>
              </a:tr>
              <a:tr h="152139">
                <a:tc>
                  <a:txBody>
                    <a:bodyPr/>
                    <a:lstStyle/>
                    <a:p>
                      <a:r>
                        <a:rPr lang="en-US" sz="1200" dirty="0"/>
                        <a:t>Key Bank – XBKY, XOIC</a:t>
                      </a:r>
                    </a:p>
                  </a:txBody>
                  <a:tcPr/>
                </a:tc>
                <a:extLst>
                  <a:ext uri="{0D108BD9-81ED-4DB2-BD59-A6C34878D82A}">
                    <a16:rowId xmlns:a16="http://schemas.microsoft.com/office/drawing/2014/main" val="946804586"/>
                  </a:ext>
                </a:extLst>
              </a:tr>
              <a:tr h="152139">
                <a:tc>
                  <a:txBody>
                    <a:bodyPr/>
                    <a:lstStyle/>
                    <a:p>
                      <a:r>
                        <a:rPr lang="en-US" sz="1200" dirty="0"/>
                        <a:t>TCI – Trustee Checks</a:t>
                      </a:r>
                    </a:p>
                  </a:txBody>
                  <a:tcPr/>
                </a:tc>
                <a:extLst>
                  <a:ext uri="{0D108BD9-81ED-4DB2-BD59-A6C34878D82A}">
                    <a16:rowId xmlns:a16="http://schemas.microsoft.com/office/drawing/2014/main" val="2997670157"/>
                  </a:ext>
                </a:extLst>
              </a:tr>
            </a:tbl>
          </a:graphicData>
        </a:graphic>
      </p:graphicFrame>
    </p:spTree>
    <p:extLst>
      <p:ext uri="{BB962C8B-B14F-4D97-AF65-F5344CB8AC3E}">
        <p14:creationId xmlns:p14="http://schemas.microsoft.com/office/powerpoint/2010/main" val="3469570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4DD-1B57-4F04-B057-45B45A813B93}"/>
              </a:ext>
            </a:extLst>
          </p:cNvPr>
          <p:cNvSpPr>
            <a:spLocks noGrp="1"/>
          </p:cNvSpPr>
          <p:nvPr>
            <p:ph type="title"/>
          </p:nvPr>
        </p:nvSpPr>
        <p:spPr>
          <a:xfrm>
            <a:off x="918503" y="415954"/>
            <a:ext cx="5856765" cy="380867"/>
          </a:xfrm>
          <a:noFill/>
        </p:spPr>
        <p:txBody>
          <a:bodyPr>
            <a:noAutofit/>
          </a:bodyPr>
          <a:lstStyle/>
          <a:p>
            <a:pPr algn="l"/>
            <a:r>
              <a:rPr lang="en-US" sz="2800" dirty="0"/>
              <a:t>Rollout #4 </a:t>
            </a:r>
            <a:r>
              <a:rPr lang="en-US" sz="2800" dirty="0">
                <a:solidFill>
                  <a:schemeClr val="tx1"/>
                </a:solidFill>
              </a:rPr>
              <a:t>– Iteration Plan </a:t>
            </a:r>
          </a:p>
        </p:txBody>
      </p:sp>
      <p:grpSp>
        <p:nvGrpSpPr>
          <p:cNvPr id="4" name="Group 3">
            <a:extLst>
              <a:ext uri="{FF2B5EF4-FFF2-40B4-BE49-F238E27FC236}">
                <a16:creationId xmlns:a16="http://schemas.microsoft.com/office/drawing/2014/main" id="{C520BEB0-DB4D-48AC-99CB-CB68E436B748}"/>
              </a:ext>
            </a:extLst>
          </p:cNvPr>
          <p:cNvGrpSpPr/>
          <p:nvPr/>
        </p:nvGrpSpPr>
        <p:grpSpPr>
          <a:xfrm>
            <a:off x="766773" y="1504814"/>
            <a:ext cx="1511863" cy="2555301"/>
            <a:chOff x="2668141" y="1217896"/>
            <a:chExt cx="1511863" cy="1477963"/>
          </a:xfrm>
        </p:grpSpPr>
        <p:sp>
          <p:nvSpPr>
            <p:cNvPr id="79" name="Rectangle 78">
              <a:extLst>
                <a:ext uri="{FF2B5EF4-FFF2-40B4-BE49-F238E27FC236}">
                  <a16:creationId xmlns:a16="http://schemas.microsoft.com/office/drawing/2014/main" id="{1513CB69-A09D-4E6A-B50D-1768BCA3C9C3}"/>
                </a:ext>
              </a:extLst>
            </p:cNvPr>
            <p:cNvSpPr/>
            <p:nvPr/>
          </p:nvSpPr>
          <p:spPr>
            <a:xfrm>
              <a:off x="2668141" y="1217896"/>
              <a:ext cx="1506990" cy="230515"/>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ea typeface="Roboto Regular" pitchFamily="2" charset="0"/>
                  <a:cs typeface="+mn-cs"/>
                </a:rPr>
                <a:t>Iteration 1</a:t>
              </a:r>
            </a:p>
          </p:txBody>
        </p:sp>
        <p:sp>
          <p:nvSpPr>
            <p:cNvPr id="84" name="Rectangle 83">
              <a:extLst>
                <a:ext uri="{FF2B5EF4-FFF2-40B4-BE49-F238E27FC236}">
                  <a16:creationId xmlns:a16="http://schemas.microsoft.com/office/drawing/2014/main" id="{71EE941B-AEB3-41AA-96D2-3DF70CCE4DB3}"/>
                </a:ext>
              </a:extLst>
            </p:cNvPr>
            <p:cNvSpPr/>
            <p:nvPr/>
          </p:nvSpPr>
          <p:spPr>
            <a:xfrm>
              <a:off x="2668141" y="1538238"/>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6" name="TextBox 31">
              <a:extLst>
                <a:ext uri="{FF2B5EF4-FFF2-40B4-BE49-F238E27FC236}">
                  <a16:creationId xmlns:a16="http://schemas.microsoft.com/office/drawing/2014/main" id="{DF979D78-56CB-498F-B7F3-2A8829846B24}"/>
                </a:ext>
              </a:extLst>
            </p:cNvPr>
            <p:cNvSpPr txBox="1"/>
            <p:nvPr/>
          </p:nvSpPr>
          <p:spPr>
            <a:xfrm>
              <a:off x="2688558" y="1543188"/>
              <a:ext cx="1491446" cy="1151409"/>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latin typeface="+mn-lt"/>
                  <a:ea typeface="Roboto Regular" pitchFamily="2" charset="0"/>
                </a:rPr>
                <a:t>Skip Trace</a:t>
              </a:r>
            </a:p>
            <a:p>
              <a:pPr marL="117475" indent="-117475">
                <a:buFont typeface="Arial" charset="0"/>
                <a:buChar char="•"/>
              </a:pPr>
              <a:r>
                <a:rPr lang="en-US" sz="750" dirty="0">
                  <a:latin typeface="+mn-lt"/>
                  <a:ea typeface="Roboto Regular" pitchFamily="2" charset="0"/>
                </a:rPr>
                <a:t>Personal / SD Tax Collections</a:t>
              </a:r>
            </a:p>
            <a:p>
              <a:pPr marL="117475" indent="-117475">
                <a:buFont typeface="Arial" charset="0"/>
                <a:buChar char="•"/>
              </a:pPr>
              <a:r>
                <a:rPr lang="en-US" sz="750" dirty="0">
                  <a:latin typeface="+mn-lt"/>
                  <a:ea typeface="Roboto Regular" pitchFamily="2" charset="0"/>
                </a:rPr>
                <a:t>Creditor Setup</a:t>
              </a:r>
              <a:endParaRPr lang="is-IS" sz="750" dirty="0">
                <a:latin typeface="+mn-lt"/>
                <a:ea typeface="Roboto Regular" pitchFamily="2" charset="0"/>
              </a:endParaRPr>
            </a:p>
            <a:p>
              <a:r>
                <a:rPr lang="is-IS" sz="750" b="1" dirty="0">
                  <a:latin typeface="+mn-lt"/>
                  <a:ea typeface="Roboto Regular" pitchFamily="2" charset="0"/>
                </a:rPr>
                <a:t>Integration</a:t>
              </a:r>
            </a:p>
            <a:p>
              <a:pPr marL="117475" indent="-117475">
                <a:buFont typeface="Arial" charset="0"/>
                <a:buChar char="•"/>
              </a:pPr>
              <a:r>
                <a:rPr lang="is-IS" sz="750" dirty="0">
                  <a:latin typeface="+mn-lt"/>
                  <a:ea typeface="Roboto Regular" pitchFamily="2" charset="0"/>
                </a:rPr>
                <a:t>Certifications 9020</a:t>
              </a:r>
            </a:p>
            <a:p>
              <a:pPr marL="117475" indent="-117475">
                <a:buFont typeface="Arial" charset="0"/>
                <a:buChar char="•"/>
              </a:pPr>
              <a:r>
                <a:rPr lang="is-IS" sz="750" dirty="0">
                  <a:latin typeface="+mn-lt"/>
                  <a:ea typeface="Roboto Regular" pitchFamily="2" charset="0"/>
                </a:rPr>
                <a:t>SOVOS-1099</a:t>
              </a:r>
            </a:p>
            <a:p>
              <a:pPr marL="117475" indent="-117475">
                <a:buFont typeface="Arial" charset="0"/>
                <a:buChar char="•"/>
              </a:pPr>
              <a:r>
                <a:rPr lang="is-IS" sz="750" dirty="0">
                  <a:latin typeface="+mn-lt"/>
                  <a:ea typeface="Roboto Regular" pitchFamily="2" charset="0"/>
                </a:rPr>
                <a:t>Skip Trace – Request File</a:t>
              </a:r>
            </a:p>
            <a:p>
              <a:pPr marL="117475" indent="-117475">
                <a:buFont typeface="Arial" charset="0"/>
                <a:buChar char="•"/>
              </a:pPr>
              <a:r>
                <a:rPr lang="is-IS" sz="750" dirty="0">
                  <a:latin typeface="+mn-lt"/>
                  <a:ea typeface="Roboto Regular" pitchFamily="2" charset="0"/>
                </a:rPr>
                <a:t>Skip Trace – Response File</a:t>
              </a:r>
            </a:p>
            <a:p>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 Related to Tax Collections</a:t>
              </a:r>
            </a:p>
          </p:txBody>
        </p:sp>
      </p:grpSp>
      <p:grpSp>
        <p:nvGrpSpPr>
          <p:cNvPr id="5" name="Group 4">
            <a:extLst>
              <a:ext uri="{FF2B5EF4-FFF2-40B4-BE49-F238E27FC236}">
                <a16:creationId xmlns:a16="http://schemas.microsoft.com/office/drawing/2014/main" id="{EFA02D77-9C27-469F-84EE-2088FF4EC3D4}"/>
              </a:ext>
            </a:extLst>
          </p:cNvPr>
          <p:cNvGrpSpPr/>
          <p:nvPr/>
        </p:nvGrpSpPr>
        <p:grpSpPr>
          <a:xfrm>
            <a:off x="2435268" y="1504814"/>
            <a:ext cx="1523594" cy="2549158"/>
            <a:chOff x="4317832" y="1210612"/>
            <a:chExt cx="1523594" cy="1524855"/>
          </a:xfrm>
        </p:grpSpPr>
        <p:sp>
          <p:nvSpPr>
            <p:cNvPr id="80" name="Rectangle 79">
              <a:extLst>
                <a:ext uri="{FF2B5EF4-FFF2-40B4-BE49-F238E27FC236}">
                  <a16:creationId xmlns:a16="http://schemas.microsoft.com/office/drawing/2014/main" id="{51B36F83-06FA-4E35-A721-922D575A9CCF}"/>
                </a:ext>
              </a:extLst>
            </p:cNvPr>
            <p:cNvSpPr/>
            <p:nvPr/>
          </p:nvSpPr>
          <p:spPr>
            <a:xfrm>
              <a:off x="4334436" y="1210612"/>
              <a:ext cx="1506990" cy="237799"/>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ea typeface="Roboto Regular" pitchFamily="2" charset="0"/>
                  <a:cs typeface="+mn-cs"/>
                </a:rPr>
                <a:t>Iteration 2</a:t>
              </a:r>
            </a:p>
          </p:txBody>
        </p:sp>
        <p:sp>
          <p:nvSpPr>
            <p:cNvPr id="85" name="Rectangle 84">
              <a:extLst>
                <a:ext uri="{FF2B5EF4-FFF2-40B4-BE49-F238E27FC236}">
                  <a16:creationId xmlns:a16="http://schemas.microsoft.com/office/drawing/2014/main" id="{70A12E40-A871-4A18-8C7C-28C0D2F69826}"/>
                </a:ext>
              </a:extLst>
            </p:cNvPr>
            <p:cNvSpPr/>
            <p:nvPr/>
          </p:nvSpPr>
          <p:spPr>
            <a:xfrm>
              <a:off x="4334436" y="1538239"/>
              <a:ext cx="1506990" cy="1197228"/>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7" name="TextBox 32">
              <a:extLst>
                <a:ext uri="{FF2B5EF4-FFF2-40B4-BE49-F238E27FC236}">
                  <a16:creationId xmlns:a16="http://schemas.microsoft.com/office/drawing/2014/main" id="{B7A4B52C-3788-414C-A5F1-1D465A2DBA3E}"/>
                </a:ext>
              </a:extLst>
            </p:cNvPr>
            <p:cNvSpPr txBox="1"/>
            <p:nvPr/>
          </p:nvSpPr>
          <p:spPr>
            <a:xfrm>
              <a:off x="4317832" y="1547034"/>
              <a:ext cx="1478605" cy="1112491"/>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latin typeface="+mn-lt"/>
                  <a:ea typeface="Roboto Regular" pitchFamily="2" charset="0"/>
                </a:rPr>
                <a:t>Rework Workflows (Accounting, Legal and Forwarding) </a:t>
              </a:r>
              <a:r>
                <a:rPr lang="is-IS" sz="750" b="1" dirty="0">
                  <a:latin typeface="+mn-lt"/>
                  <a:ea typeface="Roboto Regular" pitchFamily="2" charset="0"/>
                </a:rPr>
                <a:t>Integration</a:t>
              </a:r>
            </a:p>
            <a:p>
              <a:pPr marL="117475" indent="-117475">
                <a:buFont typeface="Arial" charset="0"/>
                <a:buChar char="•"/>
              </a:pPr>
              <a:r>
                <a:rPr lang="en-US" sz="750" dirty="0">
                  <a:latin typeface="+mn-lt"/>
                  <a:ea typeface="Roboto Regular" pitchFamily="2" charset="0"/>
                </a:rPr>
                <a:t>Address Update 9008</a:t>
              </a:r>
            </a:p>
            <a:p>
              <a:pPr marL="117475" indent="-117475">
                <a:buFont typeface="Arial" charset="0"/>
                <a:buChar char="•"/>
              </a:pPr>
              <a:r>
                <a:rPr lang="en-US" sz="750" dirty="0" err="1">
                  <a:latin typeface="+mn-lt"/>
                  <a:ea typeface="Roboto Regular" pitchFamily="2" charset="0"/>
                </a:rPr>
                <a:t>NonFinancial</a:t>
              </a:r>
              <a:r>
                <a:rPr lang="en-US" sz="750" dirty="0">
                  <a:latin typeface="+mn-lt"/>
                  <a:ea typeface="Roboto Regular" pitchFamily="2" charset="0"/>
                </a:rPr>
                <a:t> 9011.40</a:t>
              </a:r>
            </a:p>
            <a:p>
              <a:pPr marL="117475" indent="-117475">
                <a:buFont typeface="Arial" charset="0"/>
                <a:buChar char="•"/>
              </a:pPr>
              <a:r>
                <a:rPr lang="en-US" sz="750" dirty="0">
                  <a:latin typeface="+mn-lt"/>
                  <a:ea typeface="Roboto Regular" pitchFamily="2" charset="0"/>
                </a:rPr>
                <a:t>Decertification 9407.40</a:t>
              </a:r>
            </a:p>
            <a:p>
              <a:pPr marL="117475" indent="-117475">
                <a:buFont typeface="Arial" charset="0"/>
                <a:buChar char="•"/>
              </a:pPr>
              <a:r>
                <a:rPr lang="en-US" sz="750" dirty="0">
                  <a:latin typeface="+mn-lt"/>
                  <a:ea typeface="Roboto Regular" pitchFamily="2" charset="0"/>
                </a:rPr>
                <a:t>Transaction Import 9011</a:t>
              </a:r>
            </a:p>
            <a:p>
              <a:pPr marL="117475" indent="-117475">
                <a:buFont typeface="Arial" charset="0"/>
                <a:buChar char="•"/>
              </a:pPr>
              <a:r>
                <a:rPr lang="en-US" sz="750" dirty="0">
                  <a:latin typeface="+mn-lt"/>
                  <a:ea typeface="Roboto Regular" pitchFamily="2" charset="0"/>
                </a:rPr>
                <a:t>True-Up Web Service 8405.40</a:t>
              </a:r>
            </a:p>
            <a:p>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Letters/Reports</a:t>
              </a:r>
            </a:p>
            <a:p>
              <a:pPr marL="117475" indent="-117475">
                <a:buFont typeface="Arial" charset="0"/>
                <a:buChar char="•"/>
              </a:pPr>
              <a:r>
                <a:rPr lang="en-US" sz="750" dirty="0">
                  <a:latin typeface="+mn-lt"/>
                  <a:ea typeface="Roboto Regular" pitchFamily="2" charset="0"/>
                </a:rPr>
                <a:t>Roles/Privileges</a:t>
              </a:r>
            </a:p>
          </p:txBody>
        </p:sp>
      </p:grpSp>
      <p:grpSp>
        <p:nvGrpSpPr>
          <p:cNvPr id="114" name="Group 113">
            <a:extLst>
              <a:ext uri="{FF2B5EF4-FFF2-40B4-BE49-F238E27FC236}">
                <a16:creationId xmlns:a16="http://schemas.microsoft.com/office/drawing/2014/main" id="{77A207D8-C07B-4E1E-B5AD-BB362341A3AF}"/>
              </a:ext>
            </a:extLst>
          </p:cNvPr>
          <p:cNvGrpSpPr/>
          <p:nvPr/>
        </p:nvGrpSpPr>
        <p:grpSpPr>
          <a:xfrm>
            <a:off x="4130469" y="1504816"/>
            <a:ext cx="1537831" cy="2648894"/>
            <a:chOff x="5975769" y="1213162"/>
            <a:chExt cx="1537831" cy="1457651"/>
          </a:xfrm>
        </p:grpSpPr>
        <p:sp>
          <p:nvSpPr>
            <p:cNvPr id="81" name="Rectangle 80">
              <a:extLst>
                <a:ext uri="{FF2B5EF4-FFF2-40B4-BE49-F238E27FC236}">
                  <a16:creationId xmlns:a16="http://schemas.microsoft.com/office/drawing/2014/main" id="{1DE378AF-C397-4A5C-AE9C-F9E03E1FC7AF}"/>
                </a:ext>
              </a:extLst>
            </p:cNvPr>
            <p:cNvSpPr/>
            <p:nvPr/>
          </p:nvSpPr>
          <p:spPr>
            <a:xfrm>
              <a:off x="5975769" y="1213162"/>
              <a:ext cx="1506990" cy="218760"/>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ea typeface="Roboto Regular" pitchFamily="2" charset="0"/>
                  <a:cs typeface="+mn-cs"/>
                </a:rPr>
                <a:t>Iteration 3</a:t>
              </a:r>
            </a:p>
          </p:txBody>
        </p:sp>
        <p:sp>
          <p:nvSpPr>
            <p:cNvPr id="86" name="Rectangle 85">
              <a:extLst>
                <a:ext uri="{FF2B5EF4-FFF2-40B4-BE49-F238E27FC236}">
                  <a16:creationId xmlns:a16="http://schemas.microsoft.com/office/drawing/2014/main" id="{C5B89F4F-7887-47E9-9605-A62E919F4449}"/>
                </a:ext>
              </a:extLst>
            </p:cNvPr>
            <p:cNvSpPr/>
            <p:nvPr/>
          </p:nvSpPr>
          <p:spPr>
            <a:xfrm>
              <a:off x="6006610" y="1514557"/>
              <a:ext cx="1506990" cy="1108286"/>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8" name="TextBox 33">
              <a:extLst>
                <a:ext uri="{FF2B5EF4-FFF2-40B4-BE49-F238E27FC236}">
                  <a16:creationId xmlns:a16="http://schemas.microsoft.com/office/drawing/2014/main" id="{664C3103-B905-4E8E-ADB9-4DCD0917990B}"/>
                </a:ext>
              </a:extLst>
            </p:cNvPr>
            <p:cNvSpPr txBox="1"/>
            <p:nvPr/>
          </p:nvSpPr>
          <p:spPr>
            <a:xfrm>
              <a:off x="5982334" y="1522647"/>
              <a:ext cx="1506990" cy="1148166"/>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ea typeface="Roboto Regular" pitchFamily="2" charset="0"/>
                </a:rPr>
                <a:t>TOPS and OTOPS</a:t>
              </a:r>
            </a:p>
            <a:p>
              <a:pPr marL="117475" indent="-117475">
                <a:buFont typeface="Arial" charset="0"/>
                <a:buChar char="•"/>
              </a:pPr>
              <a:r>
                <a:rPr lang="en-US" sz="750" dirty="0">
                  <a:ea typeface="Roboto Regular" pitchFamily="2" charset="0"/>
                </a:rPr>
                <a:t>Liens Letter Batching</a:t>
              </a:r>
              <a:endParaRPr lang="is-IS" sz="750" dirty="0">
                <a:ea typeface="Roboto Regular" pitchFamily="2" charset="0"/>
              </a:endParaRPr>
            </a:p>
            <a:p>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Letters/Reports</a:t>
              </a:r>
            </a:p>
          </p:txBody>
        </p:sp>
      </p:grpSp>
      <p:grpSp>
        <p:nvGrpSpPr>
          <p:cNvPr id="115" name="Group 114">
            <a:extLst>
              <a:ext uri="{FF2B5EF4-FFF2-40B4-BE49-F238E27FC236}">
                <a16:creationId xmlns:a16="http://schemas.microsoft.com/office/drawing/2014/main" id="{CB533D13-BF81-421B-BBD6-AF53BF4E81E5}"/>
              </a:ext>
            </a:extLst>
          </p:cNvPr>
          <p:cNvGrpSpPr/>
          <p:nvPr/>
        </p:nvGrpSpPr>
        <p:grpSpPr>
          <a:xfrm>
            <a:off x="5853486" y="1504814"/>
            <a:ext cx="1555590" cy="2561723"/>
            <a:chOff x="7596318" y="1210612"/>
            <a:chExt cx="1555590" cy="1461635"/>
          </a:xfrm>
        </p:grpSpPr>
        <p:sp>
          <p:nvSpPr>
            <p:cNvPr id="82" name="Rectangle 81">
              <a:extLst>
                <a:ext uri="{FF2B5EF4-FFF2-40B4-BE49-F238E27FC236}">
                  <a16:creationId xmlns:a16="http://schemas.microsoft.com/office/drawing/2014/main" id="{74B4E816-CF3D-4ACD-B586-5B6163DFEC4F}"/>
                </a:ext>
              </a:extLst>
            </p:cNvPr>
            <p:cNvSpPr/>
            <p:nvPr/>
          </p:nvSpPr>
          <p:spPr>
            <a:xfrm>
              <a:off x="7596318" y="1210612"/>
              <a:ext cx="1506990" cy="226822"/>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ea typeface="Roboto Regular" pitchFamily="2" charset="0"/>
                  <a:cs typeface="+mn-cs"/>
                </a:rPr>
                <a:t>Iteration 4</a:t>
              </a:r>
            </a:p>
          </p:txBody>
        </p:sp>
        <p:sp>
          <p:nvSpPr>
            <p:cNvPr id="87" name="Rectangle 86">
              <a:extLst>
                <a:ext uri="{FF2B5EF4-FFF2-40B4-BE49-F238E27FC236}">
                  <a16:creationId xmlns:a16="http://schemas.microsoft.com/office/drawing/2014/main" id="{A8BB8AC7-DE1B-4B23-9728-5B3C12D8828D}"/>
                </a:ext>
              </a:extLst>
            </p:cNvPr>
            <p:cNvSpPr/>
            <p:nvPr/>
          </p:nvSpPr>
          <p:spPr>
            <a:xfrm>
              <a:off x="7644918" y="1514626"/>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9" name="TextBox 34">
              <a:extLst>
                <a:ext uri="{FF2B5EF4-FFF2-40B4-BE49-F238E27FC236}">
                  <a16:creationId xmlns:a16="http://schemas.microsoft.com/office/drawing/2014/main" id="{9A05DA82-5DA9-4F4E-BD00-79A24C969615}"/>
                </a:ext>
              </a:extLst>
            </p:cNvPr>
            <p:cNvSpPr txBox="1"/>
            <p:nvPr/>
          </p:nvSpPr>
          <p:spPr>
            <a:xfrm>
              <a:off x="7638049" y="1522797"/>
              <a:ext cx="1491446" cy="1149349"/>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latin typeface="+mn-lt"/>
                  <a:ea typeface="Roboto Regular" pitchFamily="2" charset="0"/>
                </a:rPr>
                <a:t>Offer in Compromise (OIC)</a:t>
              </a:r>
            </a:p>
            <a:p>
              <a:r>
                <a:rPr lang="is-IS" sz="750" b="1" dirty="0">
                  <a:latin typeface="+mn-lt"/>
                  <a:ea typeface="Roboto Regular" pitchFamily="2" charset="0"/>
                </a:rPr>
                <a:t>Integration</a:t>
              </a:r>
            </a:p>
            <a:p>
              <a:pPr marL="117475" indent="-117475">
                <a:buFont typeface="Arial" charset="0"/>
                <a:buChar char="•"/>
              </a:pPr>
              <a:r>
                <a:rPr lang="en-US" sz="750" dirty="0">
                  <a:latin typeface="+mn-lt"/>
                  <a:ea typeface="Roboto Regular" pitchFamily="2" charset="0"/>
                </a:rPr>
                <a:t>TOPS / OTOPS Send File</a:t>
              </a:r>
            </a:p>
            <a:p>
              <a:pPr marL="117475" indent="-117475">
                <a:buFont typeface="Arial" charset="0"/>
                <a:buChar char="•"/>
              </a:pPr>
              <a:r>
                <a:rPr lang="en-US" sz="750" dirty="0">
                  <a:latin typeface="+mn-lt"/>
                  <a:ea typeface="Roboto Regular" pitchFamily="2" charset="0"/>
                </a:rPr>
                <a:t>TOPS / OTOPS Collections File</a:t>
              </a:r>
            </a:p>
            <a:p>
              <a:pPr marL="117475" indent="-117475">
                <a:buFont typeface="Arial" charset="0"/>
                <a:buChar char="•"/>
              </a:pPr>
              <a:r>
                <a:rPr lang="en-US" sz="750" dirty="0">
                  <a:latin typeface="+mn-lt"/>
                  <a:ea typeface="Roboto Regular" pitchFamily="2" charset="0"/>
                </a:rPr>
                <a:t>TOPS / OTOPS Error File</a:t>
              </a:r>
            </a:p>
            <a:p>
              <a:pPr marL="117475" indent="-117475">
                <a:buFont typeface="Arial" charset="0"/>
                <a:buChar char="•"/>
              </a:pPr>
              <a:r>
                <a:rPr lang="en-US" sz="750" dirty="0">
                  <a:latin typeface="+mn-lt"/>
                  <a:ea typeface="Roboto Regular" pitchFamily="2" charset="0"/>
                </a:rPr>
                <a:t>TOPS / OTOPS Debt Balance Inbound</a:t>
              </a:r>
            </a:p>
            <a:p>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Letters/Reports</a:t>
              </a:r>
            </a:p>
          </p:txBody>
        </p:sp>
      </p:grpSp>
      <p:grpSp>
        <p:nvGrpSpPr>
          <p:cNvPr id="118" name="Group 117">
            <a:extLst>
              <a:ext uri="{FF2B5EF4-FFF2-40B4-BE49-F238E27FC236}">
                <a16:creationId xmlns:a16="http://schemas.microsoft.com/office/drawing/2014/main" id="{B603D0B9-A447-464B-A93B-63BC59465149}"/>
              </a:ext>
            </a:extLst>
          </p:cNvPr>
          <p:cNvGrpSpPr/>
          <p:nvPr/>
        </p:nvGrpSpPr>
        <p:grpSpPr>
          <a:xfrm>
            <a:off x="7538648" y="1507445"/>
            <a:ext cx="1489916" cy="2519563"/>
            <a:chOff x="5046294" y="3249308"/>
            <a:chExt cx="1489916" cy="1582213"/>
          </a:xfrm>
        </p:grpSpPr>
        <p:sp>
          <p:nvSpPr>
            <p:cNvPr id="91" name="Rectangle 90">
              <a:extLst>
                <a:ext uri="{FF2B5EF4-FFF2-40B4-BE49-F238E27FC236}">
                  <a16:creationId xmlns:a16="http://schemas.microsoft.com/office/drawing/2014/main" id="{83C6CD68-7514-4C85-A64E-63688288D6EA}"/>
                </a:ext>
              </a:extLst>
            </p:cNvPr>
            <p:cNvSpPr/>
            <p:nvPr/>
          </p:nvSpPr>
          <p:spPr>
            <a:xfrm>
              <a:off x="5046294" y="3249308"/>
              <a:ext cx="1488892" cy="247990"/>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dirty="0">
                  <a:ln>
                    <a:noFill/>
                  </a:ln>
                  <a:solidFill>
                    <a:sysClr val="window" lastClr="FFFFFF"/>
                  </a:solidFill>
                  <a:effectLst/>
                  <a:uLnTx/>
                  <a:uFillTx/>
                  <a:ea typeface="Roboto Regular" pitchFamily="2" charset="0"/>
                  <a:cs typeface="+mn-cs"/>
                </a:rPr>
                <a:t>Iteration 5</a:t>
              </a:r>
            </a:p>
          </p:txBody>
        </p:sp>
        <p:sp>
          <p:nvSpPr>
            <p:cNvPr id="93" name="Rectangle 92">
              <a:extLst>
                <a:ext uri="{FF2B5EF4-FFF2-40B4-BE49-F238E27FC236}">
                  <a16:creationId xmlns:a16="http://schemas.microsoft.com/office/drawing/2014/main" id="{2D7AB918-B630-4231-B8CA-31B09D2C62B9}"/>
                </a:ext>
              </a:extLst>
            </p:cNvPr>
            <p:cNvSpPr/>
            <p:nvPr/>
          </p:nvSpPr>
          <p:spPr>
            <a:xfrm>
              <a:off x="5047633" y="3586254"/>
              <a:ext cx="1474373" cy="1243004"/>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02" name="TextBox 37">
              <a:extLst>
                <a:ext uri="{FF2B5EF4-FFF2-40B4-BE49-F238E27FC236}">
                  <a16:creationId xmlns:a16="http://schemas.microsoft.com/office/drawing/2014/main" id="{D446DC9D-10D3-40C9-93BE-4FE7994A89C7}"/>
                </a:ext>
              </a:extLst>
            </p:cNvPr>
            <p:cNvSpPr txBox="1"/>
            <p:nvPr/>
          </p:nvSpPr>
          <p:spPr>
            <a:xfrm>
              <a:off x="5061837" y="3606304"/>
              <a:ext cx="1474373" cy="1225217"/>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ysClr val="windowText" lastClr="000000"/>
                  </a:solidFill>
                  <a:effectLst/>
                  <a:uLnTx/>
                  <a:uFillTx/>
                  <a:latin typeface="+mn-lt"/>
                  <a:ea typeface="+mn-ea"/>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mn-lt"/>
                  <a:ea typeface="+mn-ea"/>
                  <a:cs typeface="+mn-cs"/>
                </a:rPr>
                <a:t>Tax Memo</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50" b="1" i="0" u="none" strike="noStrike" kern="1200" cap="none" spc="0" normalizeH="0" baseline="0" noProof="0" dirty="0">
                  <a:ln>
                    <a:noFill/>
                  </a:ln>
                  <a:solidFill>
                    <a:sysClr val="windowText" lastClr="000000"/>
                  </a:solidFill>
                  <a:effectLst/>
                  <a:uLnTx/>
                  <a:uFillTx/>
                  <a:latin typeface="+mn-lt"/>
                  <a:ea typeface="+mn-ea"/>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mn-lt"/>
                  <a:ea typeface="+mn-ea"/>
                  <a:cs typeface="+mn-cs"/>
                </a:rPr>
                <a:t>OIC – Compliance Check Request (OB)</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lang="en-US" sz="750" dirty="0">
                  <a:solidFill>
                    <a:sysClr val="windowText" lastClr="000000"/>
                  </a:solidFill>
                  <a:latin typeface="+mn-lt"/>
                </a:rPr>
                <a:t>OIC – Compliance Check Response (IB)</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mn-lt"/>
                  <a:ea typeface="+mn-ea"/>
                  <a:cs typeface="+mn-cs"/>
                </a:rPr>
                <a:t>OIC Application Intake</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ysClr val="windowText" lastClr="000000"/>
                  </a:solidFill>
                  <a:effectLst/>
                  <a:uLnTx/>
                  <a:uFillTx/>
                  <a:latin typeface="+mn-lt"/>
                  <a:ea typeface="+mn-ea"/>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mn-lt"/>
                  <a:ea typeface="+mn-ea"/>
                  <a:cs typeface="+mn-cs"/>
                </a:rPr>
                <a:t>Letters/Reports</a:t>
              </a:r>
            </a:p>
          </p:txBody>
        </p:sp>
      </p:grpSp>
      <p:sp>
        <p:nvSpPr>
          <p:cNvPr id="105" name="Triangle 43">
            <a:extLst>
              <a:ext uri="{FF2B5EF4-FFF2-40B4-BE49-F238E27FC236}">
                <a16:creationId xmlns:a16="http://schemas.microsoft.com/office/drawing/2014/main" id="{E6D9900B-FF5C-4757-9B6C-82B93A0C960F}"/>
              </a:ext>
            </a:extLst>
          </p:cNvPr>
          <p:cNvSpPr/>
          <p:nvPr/>
        </p:nvSpPr>
        <p:spPr>
          <a:xfrm rot="5400000">
            <a:off x="2142505" y="2268805"/>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06" name="Triangle 43">
            <a:extLst>
              <a:ext uri="{FF2B5EF4-FFF2-40B4-BE49-F238E27FC236}">
                <a16:creationId xmlns:a16="http://schemas.microsoft.com/office/drawing/2014/main" id="{FF8E966C-FBB1-4DD8-B0F6-1A853DB21A4C}"/>
              </a:ext>
            </a:extLst>
          </p:cNvPr>
          <p:cNvSpPr/>
          <p:nvPr/>
        </p:nvSpPr>
        <p:spPr>
          <a:xfrm rot="5400000">
            <a:off x="3854989" y="2268805"/>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07" name="Triangle 43">
            <a:extLst>
              <a:ext uri="{FF2B5EF4-FFF2-40B4-BE49-F238E27FC236}">
                <a16:creationId xmlns:a16="http://schemas.microsoft.com/office/drawing/2014/main" id="{5B89D6BC-752A-42EC-8162-DE92E642BB91}"/>
              </a:ext>
            </a:extLst>
          </p:cNvPr>
          <p:cNvSpPr/>
          <p:nvPr/>
        </p:nvSpPr>
        <p:spPr>
          <a:xfrm rot="5400000">
            <a:off x="5567474" y="2268805"/>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09" name="Triangle 43">
            <a:extLst>
              <a:ext uri="{FF2B5EF4-FFF2-40B4-BE49-F238E27FC236}">
                <a16:creationId xmlns:a16="http://schemas.microsoft.com/office/drawing/2014/main" id="{F6C87549-D29C-4273-BD2D-107B9A926AF8}"/>
              </a:ext>
            </a:extLst>
          </p:cNvPr>
          <p:cNvSpPr/>
          <p:nvPr/>
        </p:nvSpPr>
        <p:spPr>
          <a:xfrm rot="5400000">
            <a:off x="7272423" y="2336529"/>
            <a:ext cx="440356" cy="167050"/>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20" name="Rectangle 119">
            <a:extLst>
              <a:ext uri="{FF2B5EF4-FFF2-40B4-BE49-F238E27FC236}">
                <a16:creationId xmlns:a16="http://schemas.microsoft.com/office/drawing/2014/main" id="{62D68C2D-16CD-451B-A2B3-42CA4053DC97}"/>
              </a:ext>
            </a:extLst>
          </p:cNvPr>
          <p:cNvSpPr/>
          <p:nvPr/>
        </p:nvSpPr>
        <p:spPr>
          <a:xfrm>
            <a:off x="918503" y="867879"/>
            <a:ext cx="7944052" cy="424732"/>
          </a:xfrm>
          <a:prstGeom prst="rect">
            <a:avLst/>
          </a:prstGeom>
        </p:spPr>
        <p:txBody>
          <a:bodyPr wrap="square">
            <a:spAutoFit/>
          </a:bodyPr>
          <a:lstStyle/>
          <a:p>
            <a:pPr>
              <a:lnSpc>
                <a:spcPct val="90000"/>
              </a:lnSpc>
              <a:spcBef>
                <a:spcPts val="600"/>
              </a:spcBef>
            </a:pPr>
            <a:r>
              <a:rPr lang="en-US" sz="1200" dirty="0"/>
              <a:t>Scope is sequenced and prioritized in the Iteration Plan based on risk, business value, and their dependency on other functionality and priorities. </a:t>
            </a:r>
            <a:endParaRPr lang="en-US" sz="1200" dirty="0">
              <a:ea typeface="Roboto Regular" pitchFamily="2" charset="0"/>
            </a:endParaRPr>
          </a:p>
        </p:txBody>
      </p:sp>
      <p:sp>
        <p:nvSpPr>
          <p:cNvPr id="62" name="Text Placeholder 3">
            <a:extLst>
              <a:ext uri="{FF2B5EF4-FFF2-40B4-BE49-F238E27FC236}">
                <a16:creationId xmlns:a16="http://schemas.microsoft.com/office/drawing/2014/main" id="{50A43613-A224-42BE-A3C9-B98227246CE0}"/>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3" name="Picture 62">
            <a:extLst>
              <a:ext uri="{FF2B5EF4-FFF2-40B4-BE49-F238E27FC236}">
                <a16:creationId xmlns:a16="http://schemas.microsoft.com/office/drawing/2014/main" id="{17DAE8D2-AC5A-40B1-B177-909C01849E0B}"/>
              </a:ext>
            </a:extLst>
          </p:cNvPr>
          <p:cNvPicPr>
            <a:picLocks noChangeAspect="1"/>
          </p:cNvPicPr>
          <p:nvPr/>
        </p:nvPicPr>
        <p:blipFill>
          <a:blip r:embed="rId3"/>
          <a:stretch>
            <a:fillRect/>
          </a:stretch>
        </p:blipFill>
        <p:spPr>
          <a:xfrm>
            <a:off x="7585075" y="129814"/>
            <a:ext cx="1289049" cy="609528"/>
          </a:xfrm>
          <a:prstGeom prst="rect">
            <a:avLst/>
          </a:prstGeom>
        </p:spPr>
      </p:pic>
      <p:sp>
        <p:nvSpPr>
          <p:cNvPr id="32" name="Rectangle 31">
            <a:extLst>
              <a:ext uri="{FF2B5EF4-FFF2-40B4-BE49-F238E27FC236}">
                <a16:creationId xmlns:a16="http://schemas.microsoft.com/office/drawing/2014/main" id="{2F12EEEE-9279-4177-9BBF-E24D266EDAD6}"/>
              </a:ext>
            </a:extLst>
          </p:cNvPr>
          <p:cNvSpPr/>
          <p:nvPr/>
        </p:nvSpPr>
        <p:spPr>
          <a:xfrm>
            <a:off x="879427" y="4147345"/>
            <a:ext cx="7350172" cy="261610"/>
          </a:xfrm>
          <a:prstGeom prst="rect">
            <a:avLst/>
          </a:prstGeom>
        </p:spPr>
        <p:txBody>
          <a:bodyPr wrap="square">
            <a:spAutoFit/>
          </a:bodyPr>
          <a:lstStyle/>
          <a:p>
            <a:r>
              <a:rPr lang="en-US" sz="1100" i="1" dirty="0"/>
              <a:t>The final timeline for Rollout #4 is “under discussion” and subject to change based upon finalizing plans in Iteration #1.</a:t>
            </a:r>
          </a:p>
        </p:txBody>
      </p:sp>
    </p:spTree>
    <p:extLst>
      <p:ext uri="{BB962C8B-B14F-4D97-AF65-F5344CB8AC3E}">
        <p14:creationId xmlns:p14="http://schemas.microsoft.com/office/powerpoint/2010/main" val="3691658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4DD-1B57-4F04-B057-45B45A813B93}"/>
              </a:ext>
            </a:extLst>
          </p:cNvPr>
          <p:cNvSpPr>
            <a:spLocks noGrp="1"/>
          </p:cNvSpPr>
          <p:nvPr>
            <p:ph type="title"/>
          </p:nvPr>
        </p:nvSpPr>
        <p:spPr>
          <a:xfrm>
            <a:off x="918503" y="415954"/>
            <a:ext cx="5856765" cy="380867"/>
          </a:xfrm>
          <a:noFill/>
        </p:spPr>
        <p:txBody>
          <a:bodyPr>
            <a:noAutofit/>
          </a:bodyPr>
          <a:lstStyle/>
          <a:p>
            <a:pPr algn="l"/>
            <a:r>
              <a:rPr lang="en-US" sz="2800" dirty="0"/>
              <a:t>Rollout #4 </a:t>
            </a:r>
            <a:r>
              <a:rPr lang="en-US" sz="2800" dirty="0">
                <a:solidFill>
                  <a:schemeClr val="tx1"/>
                </a:solidFill>
              </a:rPr>
              <a:t>– Iteration Plan </a:t>
            </a:r>
          </a:p>
        </p:txBody>
      </p:sp>
      <p:grpSp>
        <p:nvGrpSpPr>
          <p:cNvPr id="4" name="Group 3">
            <a:extLst>
              <a:ext uri="{FF2B5EF4-FFF2-40B4-BE49-F238E27FC236}">
                <a16:creationId xmlns:a16="http://schemas.microsoft.com/office/drawing/2014/main" id="{C520BEB0-DB4D-48AC-99CB-CB68E436B748}"/>
              </a:ext>
            </a:extLst>
          </p:cNvPr>
          <p:cNvGrpSpPr/>
          <p:nvPr/>
        </p:nvGrpSpPr>
        <p:grpSpPr>
          <a:xfrm>
            <a:off x="766773" y="1504814"/>
            <a:ext cx="1511863" cy="2555301"/>
            <a:chOff x="2668141" y="1217896"/>
            <a:chExt cx="1511863" cy="1477963"/>
          </a:xfrm>
        </p:grpSpPr>
        <p:sp>
          <p:nvSpPr>
            <p:cNvPr id="79" name="Rectangle 78">
              <a:extLst>
                <a:ext uri="{FF2B5EF4-FFF2-40B4-BE49-F238E27FC236}">
                  <a16:creationId xmlns:a16="http://schemas.microsoft.com/office/drawing/2014/main" id="{1513CB69-A09D-4E6A-B50D-1768BCA3C9C3}"/>
                </a:ext>
              </a:extLst>
            </p:cNvPr>
            <p:cNvSpPr/>
            <p:nvPr/>
          </p:nvSpPr>
          <p:spPr>
            <a:xfrm>
              <a:off x="2668141" y="1217896"/>
              <a:ext cx="1506990" cy="230515"/>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dirty="0">
                  <a:ln>
                    <a:noFill/>
                  </a:ln>
                  <a:solidFill>
                    <a:sysClr val="window" lastClr="FFFFFF"/>
                  </a:solidFill>
                  <a:effectLst/>
                  <a:uLnTx/>
                  <a:uFillTx/>
                  <a:ea typeface="Roboto Regular" pitchFamily="2" charset="0"/>
                  <a:cs typeface="+mn-cs"/>
                </a:rPr>
                <a:t>Iteration 6</a:t>
              </a:r>
            </a:p>
          </p:txBody>
        </p:sp>
        <p:sp>
          <p:nvSpPr>
            <p:cNvPr id="84" name="Rectangle 83">
              <a:extLst>
                <a:ext uri="{FF2B5EF4-FFF2-40B4-BE49-F238E27FC236}">
                  <a16:creationId xmlns:a16="http://schemas.microsoft.com/office/drawing/2014/main" id="{71EE941B-AEB3-41AA-96D2-3DF70CCE4DB3}"/>
                </a:ext>
              </a:extLst>
            </p:cNvPr>
            <p:cNvSpPr/>
            <p:nvPr/>
          </p:nvSpPr>
          <p:spPr>
            <a:xfrm>
              <a:off x="2668141" y="1538238"/>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6" name="TextBox 31">
              <a:extLst>
                <a:ext uri="{FF2B5EF4-FFF2-40B4-BE49-F238E27FC236}">
                  <a16:creationId xmlns:a16="http://schemas.microsoft.com/office/drawing/2014/main" id="{DF979D78-56CB-498F-B7F3-2A8829846B24}"/>
                </a:ext>
              </a:extLst>
            </p:cNvPr>
            <p:cNvSpPr txBox="1"/>
            <p:nvPr/>
          </p:nvSpPr>
          <p:spPr>
            <a:xfrm>
              <a:off x="2688558" y="1543188"/>
              <a:ext cx="1491446" cy="1151409"/>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latin typeface="+mn-lt"/>
                  <a:ea typeface="Roboto Regular" pitchFamily="2" charset="0"/>
                </a:rPr>
                <a:t>Tax FTP Process</a:t>
              </a:r>
            </a:p>
            <a:p>
              <a:pPr marL="117475" indent="-117475">
                <a:buFont typeface="Arial" charset="0"/>
                <a:buChar char="•"/>
              </a:pPr>
              <a:r>
                <a:rPr lang="en-US" sz="750" dirty="0">
                  <a:latin typeface="+mn-lt"/>
                  <a:ea typeface="Roboto Regular" pitchFamily="2" charset="0"/>
                </a:rPr>
                <a:t>Tax Penalty Abatements</a:t>
              </a:r>
              <a:endParaRPr lang="is-IS" sz="750" dirty="0">
                <a:latin typeface="+mn-lt"/>
                <a:ea typeface="Roboto Regular" pitchFamily="2" charset="0"/>
              </a:endParaRPr>
            </a:p>
            <a:p>
              <a:r>
                <a:rPr lang="is-IS" sz="750" b="1" dirty="0">
                  <a:latin typeface="+mn-lt"/>
                  <a:ea typeface="Roboto Regular" pitchFamily="2" charset="0"/>
                </a:rPr>
                <a:t>Integration</a:t>
              </a:r>
            </a:p>
            <a:p>
              <a:pPr marL="117475" indent="-117475">
                <a:buFont typeface="Arial" charset="0"/>
                <a:buChar char="•"/>
              </a:pPr>
              <a:r>
                <a:rPr lang="is-IS" sz="750" dirty="0">
                  <a:latin typeface="+mn-lt"/>
                  <a:ea typeface="Roboto Regular" pitchFamily="2" charset="0"/>
                </a:rPr>
                <a:t>OIC Application Intake</a:t>
              </a:r>
            </a:p>
            <a:p>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 / Reports</a:t>
              </a:r>
            </a:p>
          </p:txBody>
        </p:sp>
      </p:grpSp>
      <p:grpSp>
        <p:nvGrpSpPr>
          <p:cNvPr id="5" name="Group 4">
            <a:extLst>
              <a:ext uri="{FF2B5EF4-FFF2-40B4-BE49-F238E27FC236}">
                <a16:creationId xmlns:a16="http://schemas.microsoft.com/office/drawing/2014/main" id="{EFA02D77-9C27-469F-84EE-2088FF4EC3D4}"/>
              </a:ext>
            </a:extLst>
          </p:cNvPr>
          <p:cNvGrpSpPr/>
          <p:nvPr/>
        </p:nvGrpSpPr>
        <p:grpSpPr>
          <a:xfrm>
            <a:off x="2435268" y="1504814"/>
            <a:ext cx="1523594" cy="2549158"/>
            <a:chOff x="4317832" y="1210612"/>
            <a:chExt cx="1523594" cy="1524855"/>
          </a:xfrm>
        </p:grpSpPr>
        <p:sp>
          <p:nvSpPr>
            <p:cNvPr id="80" name="Rectangle 79">
              <a:extLst>
                <a:ext uri="{FF2B5EF4-FFF2-40B4-BE49-F238E27FC236}">
                  <a16:creationId xmlns:a16="http://schemas.microsoft.com/office/drawing/2014/main" id="{51B36F83-06FA-4E35-A721-922D575A9CCF}"/>
                </a:ext>
              </a:extLst>
            </p:cNvPr>
            <p:cNvSpPr/>
            <p:nvPr/>
          </p:nvSpPr>
          <p:spPr>
            <a:xfrm>
              <a:off x="4334436" y="1210612"/>
              <a:ext cx="1506990" cy="237799"/>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dirty="0">
                  <a:ln>
                    <a:noFill/>
                  </a:ln>
                  <a:solidFill>
                    <a:sysClr val="window" lastClr="FFFFFF"/>
                  </a:solidFill>
                  <a:effectLst/>
                  <a:uLnTx/>
                  <a:uFillTx/>
                  <a:ea typeface="Roboto Regular" pitchFamily="2" charset="0"/>
                  <a:cs typeface="+mn-cs"/>
                </a:rPr>
                <a:t>Iteration 7</a:t>
              </a:r>
            </a:p>
          </p:txBody>
        </p:sp>
        <p:sp>
          <p:nvSpPr>
            <p:cNvPr id="85" name="Rectangle 84">
              <a:extLst>
                <a:ext uri="{FF2B5EF4-FFF2-40B4-BE49-F238E27FC236}">
                  <a16:creationId xmlns:a16="http://schemas.microsoft.com/office/drawing/2014/main" id="{70A12E40-A871-4A18-8C7C-28C0D2F69826}"/>
                </a:ext>
              </a:extLst>
            </p:cNvPr>
            <p:cNvSpPr/>
            <p:nvPr/>
          </p:nvSpPr>
          <p:spPr>
            <a:xfrm>
              <a:off x="4334436" y="1538239"/>
              <a:ext cx="1506990" cy="1197228"/>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7" name="TextBox 32">
              <a:extLst>
                <a:ext uri="{FF2B5EF4-FFF2-40B4-BE49-F238E27FC236}">
                  <a16:creationId xmlns:a16="http://schemas.microsoft.com/office/drawing/2014/main" id="{B7A4B52C-3788-414C-A5F1-1D465A2DBA3E}"/>
                </a:ext>
              </a:extLst>
            </p:cNvPr>
            <p:cNvSpPr txBox="1"/>
            <p:nvPr/>
          </p:nvSpPr>
          <p:spPr>
            <a:xfrm>
              <a:off x="4317832" y="1547034"/>
              <a:ext cx="1478605" cy="1112491"/>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latin typeface="+mn-lt"/>
                  <a:ea typeface="Roboto Regular" pitchFamily="2" charset="0"/>
                </a:rPr>
                <a:t>Tax Penalty Abatements</a:t>
              </a:r>
            </a:p>
            <a:p>
              <a:pPr marL="117475" indent="-117475">
                <a:buFont typeface="Arial" charset="0"/>
                <a:buChar char="•"/>
              </a:pPr>
              <a:r>
                <a:rPr lang="is-IS" sz="750" b="1" dirty="0">
                  <a:latin typeface="+mn-lt"/>
                  <a:ea typeface="Roboto Regular" pitchFamily="2" charset="0"/>
                </a:rPr>
                <a:t>Integration</a:t>
              </a:r>
            </a:p>
            <a:p>
              <a:pPr marL="117475" indent="-117475">
                <a:buFont typeface="Arial" charset="0"/>
                <a:buChar char="•"/>
              </a:pPr>
              <a:r>
                <a:rPr lang="en-US" sz="750" dirty="0">
                  <a:latin typeface="+mn-lt"/>
                  <a:ea typeface="Roboto Regular" pitchFamily="2" charset="0"/>
                </a:rPr>
                <a:t>Unclaimed Funds – Match Request (OB)</a:t>
              </a:r>
            </a:p>
            <a:p>
              <a:pPr marL="117475" indent="-117475">
                <a:buFont typeface="Arial" charset="0"/>
                <a:buChar char="•"/>
              </a:pPr>
              <a:r>
                <a:rPr lang="en-US" sz="750" dirty="0">
                  <a:latin typeface="+mn-lt"/>
                  <a:ea typeface="Roboto Regular" pitchFamily="2" charset="0"/>
                </a:rPr>
                <a:t>Unclaimed Funds – Match Request (IB)</a:t>
              </a:r>
            </a:p>
            <a:p>
              <a:pPr marL="117475" indent="-117475">
                <a:buFont typeface="Arial" charset="0"/>
                <a:buChar char="•"/>
              </a:pPr>
              <a:r>
                <a:rPr lang="en-US" sz="750" dirty="0">
                  <a:latin typeface="+mn-lt"/>
                  <a:ea typeface="Roboto Regular" pitchFamily="2" charset="0"/>
                </a:rPr>
                <a:t>Transaction Export (IB.8050)</a:t>
              </a:r>
            </a:p>
            <a:p>
              <a:pPr marL="117475" indent="-117475">
                <a:buFont typeface="Arial" charset="0"/>
                <a:buChar char="•"/>
              </a:pPr>
              <a:r>
                <a:rPr lang="en-US" sz="750" dirty="0" err="1">
                  <a:latin typeface="+mn-lt"/>
                  <a:ea typeface="Roboto Regular" pitchFamily="2" charset="0"/>
                </a:rPr>
                <a:t>NonFinancial</a:t>
              </a:r>
              <a:r>
                <a:rPr lang="en-US" sz="750" dirty="0">
                  <a:latin typeface="+mn-lt"/>
                  <a:ea typeface="Roboto Regular" pitchFamily="2" charset="0"/>
                </a:rPr>
                <a:t> Export (IB.8050.40)</a:t>
              </a:r>
            </a:p>
            <a:p>
              <a:pPr marL="117475" indent="-117475">
                <a:buFont typeface="Arial" charset="0"/>
                <a:buChar char="•"/>
              </a:pPr>
              <a:r>
                <a:rPr lang="en-US" sz="750" dirty="0">
                  <a:latin typeface="+mn-lt"/>
                  <a:ea typeface="Roboto Regular" pitchFamily="2" charset="0"/>
                </a:rPr>
                <a:t>KeyBank – XBKY, XOIC</a:t>
              </a:r>
            </a:p>
            <a:p>
              <a:pPr marL="117475" indent="-117475">
                <a:buFont typeface="Arial" charset="0"/>
                <a:buChar char="•"/>
              </a:pPr>
              <a:r>
                <a:rPr lang="en-US" sz="750" dirty="0">
                  <a:latin typeface="+mn-lt"/>
                  <a:ea typeface="Roboto Regular" pitchFamily="2" charset="0"/>
                </a:rPr>
                <a:t>TCI – Trustee Checks</a:t>
              </a:r>
            </a:p>
            <a:p>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Letters/Reports</a:t>
              </a:r>
            </a:p>
          </p:txBody>
        </p:sp>
      </p:grpSp>
      <p:grpSp>
        <p:nvGrpSpPr>
          <p:cNvPr id="114" name="Group 113">
            <a:extLst>
              <a:ext uri="{FF2B5EF4-FFF2-40B4-BE49-F238E27FC236}">
                <a16:creationId xmlns:a16="http://schemas.microsoft.com/office/drawing/2014/main" id="{77A207D8-C07B-4E1E-B5AD-BB362341A3AF}"/>
              </a:ext>
            </a:extLst>
          </p:cNvPr>
          <p:cNvGrpSpPr/>
          <p:nvPr/>
        </p:nvGrpSpPr>
        <p:grpSpPr>
          <a:xfrm>
            <a:off x="4130469" y="1504816"/>
            <a:ext cx="1537831" cy="2648894"/>
            <a:chOff x="5975769" y="1213162"/>
            <a:chExt cx="1537831" cy="1457651"/>
          </a:xfrm>
        </p:grpSpPr>
        <p:sp>
          <p:nvSpPr>
            <p:cNvPr id="81" name="Rectangle 80">
              <a:extLst>
                <a:ext uri="{FF2B5EF4-FFF2-40B4-BE49-F238E27FC236}">
                  <a16:creationId xmlns:a16="http://schemas.microsoft.com/office/drawing/2014/main" id="{1DE378AF-C397-4A5C-AE9C-F9E03E1FC7AF}"/>
                </a:ext>
              </a:extLst>
            </p:cNvPr>
            <p:cNvSpPr/>
            <p:nvPr/>
          </p:nvSpPr>
          <p:spPr>
            <a:xfrm>
              <a:off x="5975769" y="1213162"/>
              <a:ext cx="1506990" cy="218760"/>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dirty="0">
                  <a:ln>
                    <a:noFill/>
                  </a:ln>
                  <a:solidFill>
                    <a:sysClr val="window" lastClr="FFFFFF"/>
                  </a:solidFill>
                  <a:effectLst/>
                  <a:uLnTx/>
                  <a:uFillTx/>
                  <a:ea typeface="Roboto Regular" pitchFamily="2" charset="0"/>
                  <a:cs typeface="+mn-cs"/>
                </a:rPr>
                <a:t>Iteration 8</a:t>
              </a:r>
            </a:p>
          </p:txBody>
        </p:sp>
        <p:sp>
          <p:nvSpPr>
            <p:cNvPr id="86" name="Rectangle 85">
              <a:extLst>
                <a:ext uri="{FF2B5EF4-FFF2-40B4-BE49-F238E27FC236}">
                  <a16:creationId xmlns:a16="http://schemas.microsoft.com/office/drawing/2014/main" id="{C5B89F4F-7887-47E9-9605-A62E919F4449}"/>
                </a:ext>
              </a:extLst>
            </p:cNvPr>
            <p:cNvSpPr/>
            <p:nvPr/>
          </p:nvSpPr>
          <p:spPr>
            <a:xfrm>
              <a:off x="6006610" y="1514557"/>
              <a:ext cx="1506990" cy="1108286"/>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98" name="TextBox 33">
              <a:extLst>
                <a:ext uri="{FF2B5EF4-FFF2-40B4-BE49-F238E27FC236}">
                  <a16:creationId xmlns:a16="http://schemas.microsoft.com/office/drawing/2014/main" id="{664C3103-B905-4E8E-ADB9-4DCD0917990B}"/>
                </a:ext>
              </a:extLst>
            </p:cNvPr>
            <p:cNvSpPr txBox="1"/>
            <p:nvPr/>
          </p:nvSpPr>
          <p:spPr>
            <a:xfrm>
              <a:off x="5982334" y="1522647"/>
              <a:ext cx="1506990" cy="1148166"/>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r>
                <a:rPr lang="en-US" sz="750" b="1" dirty="0">
                  <a:latin typeface="+mn-lt"/>
                  <a:ea typeface="Roboto Regular" pitchFamily="2" charset="0"/>
                </a:rPr>
                <a:t>Workflows</a:t>
              </a:r>
            </a:p>
            <a:p>
              <a:pPr marL="117475" indent="-117475">
                <a:buFont typeface="Arial" charset="0"/>
                <a:buChar char="•"/>
              </a:pPr>
              <a:r>
                <a:rPr lang="en-US" sz="750" dirty="0">
                  <a:ea typeface="Roboto Regular" pitchFamily="2" charset="0"/>
                </a:rPr>
                <a:t>Custom Card 1</a:t>
              </a:r>
            </a:p>
            <a:p>
              <a:pPr marL="117475" indent="-117475">
                <a:buFont typeface="Arial" charset="0"/>
                <a:buChar char="•"/>
              </a:pPr>
              <a:r>
                <a:rPr lang="en-US" sz="750" dirty="0">
                  <a:ea typeface="Roboto Regular" pitchFamily="2" charset="0"/>
                </a:rPr>
                <a:t>Custom Card 2</a:t>
              </a:r>
            </a:p>
            <a:p>
              <a:pPr marL="117475" indent="-117475">
                <a:buFont typeface="Arial" charset="0"/>
                <a:buChar char="•"/>
              </a:pPr>
              <a:r>
                <a:rPr lang="en-US" sz="750" dirty="0">
                  <a:ea typeface="Roboto Regular" pitchFamily="2" charset="0"/>
                </a:rPr>
                <a:t>Custom Card 3</a:t>
              </a:r>
              <a:endParaRPr lang="is-IS" sz="750" dirty="0">
                <a:ea typeface="Roboto Regular" pitchFamily="2" charset="0"/>
              </a:endParaRPr>
            </a:p>
            <a:p>
              <a:pPr marL="117475" indent="-117475">
                <a:buFont typeface="Arial" charset="0"/>
                <a:buChar char="•"/>
              </a:pPr>
              <a:r>
                <a:rPr lang="is-IS" sz="750" b="1" dirty="0">
                  <a:latin typeface="+mn-lt"/>
                  <a:ea typeface="Roboto Regular" pitchFamily="2" charset="0"/>
                </a:rPr>
                <a:t>Integration</a:t>
              </a:r>
            </a:p>
            <a:p>
              <a:pPr marL="117475" indent="-117475">
                <a:buFont typeface="Arial" charset="0"/>
                <a:buChar char="•"/>
              </a:pPr>
              <a:r>
                <a:rPr lang="en-US" sz="750" dirty="0">
                  <a:latin typeface="+mn-lt"/>
                  <a:ea typeface="Roboto Regular" pitchFamily="2" charset="0"/>
                </a:rPr>
                <a:t>TCI – Trustee Checks</a:t>
              </a:r>
            </a:p>
            <a:p>
              <a:pPr marL="117475" indent="-117475">
                <a:buFont typeface="Arial" charset="0"/>
                <a:buChar char="•"/>
              </a:pPr>
              <a:r>
                <a:rPr lang="en-US" sz="750" dirty="0">
                  <a:latin typeface="+mn-lt"/>
                  <a:ea typeface="Roboto Regular" pitchFamily="2" charset="0"/>
                </a:rPr>
                <a:t>Data Extract 8050.98</a:t>
              </a:r>
            </a:p>
            <a:p>
              <a:pPr marL="117475" indent="-117475">
                <a:buFont typeface="Arial" charset="0"/>
                <a:buChar char="•"/>
              </a:pPr>
              <a:r>
                <a:rPr lang="en-US" sz="750" dirty="0">
                  <a:latin typeface="+mn-lt"/>
                  <a:ea typeface="Roboto Regular" pitchFamily="2" charset="0"/>
                </a:rPr>
                <a:t>Data Extract 8050.99</a:t>
              </a:r>
            </a:p>
            <a:p>
              <a:pPr marL="117475" indent="-117475">
                <a:buFont typeface="Arial" charset="0"/>
                <a:buChar char="•"/>
              </a:pPr>
              <a:r>
                <a:rPr lang="en-US" sz="750" b="1" dirty="0">
                  <a:latin typeface="+mn-lt"/>
                  <a:ea typeface="Roboto Regular" pitchFamily="2" charset="0"/>
                </a:rPr>
                <a:t>Other</a:t>
              </a:r>
            </a:p>
            <a:p>
              <a:pPr marL="117475" indent="-117475">
                <a:buFont typeface="Arial" charset="0"/>
                <a:buChar char="•"/>
              </a:pPr>
              <a:r>
                <a:rPr lang="en-US" sz="750" dirty="0">
                  <a:latin typeface="+mn-lt"/>
                  <a:ea typeface="Roboto Regular" pitchFamily="2" charset="0"/>
                </a:rPr>
                <a:t>Letters/Reports</a:t>
              </a:r>
            </a:p>
          </p:txBody>
        </p:sp>
      </p:grpSp>
      <p:sp>
        <p:nvSpPr>
          <p:cNvPr id="105" name="Triangle 43">
            <a:extLst>
              <a:ext uri="{FF2B5EF4-FFF2-40B4-BE49-F238E27FC236}">
                <a16:creationId xmlns:a16="http://schemas.microsoft.com/office/drawing/2014/main" id="{E6D9900B-FF5C-4757-9B6C-82B93A0C960F}"/>
              </a:ext>
            </a:extLst>
          </p:cNvPr>
          <p:cNvSpPr/>
          <p:nvPr/>
        </p:nvSpPr>
        <p:spPr>
          <a:xfrm rot="5400000">
            <a:off x="2142505" y="2268805"/>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06" name="Triangle 43">
            <a:extLst>
              <a:ext uri="{FF2B5EF4-FFF2-40B4-BE49-F238E27FC236}">
                <a16:creationId xmlns:a16="http://schemas.microsoft.com/office/drawing/2014/main" id="{FF8E966C-FBB1-4DD8-B0F6-1A853DB21A4C}"/>
              </a:ext>
            </a:extLst>
          </p:cNvPr>
          <p:cNvSpPr/>
          <p:nvPr/>
        </p:nvSpPr>
        <p:spPr>
          <a:xfrm rot="5400000">
            <a:off x="3854989" y="2268805"/>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ea typeface="Roboto Regular" pitchFamily="2" charset="0"/>
              <a:cs typeface="+mn-cs"/>
            </a:endParaRPr>
          </a:p>
        </p:txBody>
      </p:sp>
      <p:sp>
        <p:nvSpPr>
          <p:cNvPr id="120" name="Rectangle 119">
            <a:extLst>
              <a:ext uri="{FF2B5EF4-FFF2-40B4-BE49-F238E27FC236}">
                <a16:creationId xmlns:a16="http://schemas.microsoft.com/office/drawing/2014/main" id="{62D68C2D-16CD-451B-A2B3-42CA4053DC97}"/>
              </a:ext>
            </a:extLst>
          </p:cNvPr>
          <p:cNvSpPr/>
          <p:nvPr/>
        </p:nvSpPr>
        <p:spPr>
          <a:xfrm>
            <a:off x="918503" y="867879"/>
            <a:ext cx="7944052" cy="258532"/>
          </a:xfrm>
          <a:prstGeom prst="rect">
            <a:avLst/>
          </a:prstGeom>
        </p:spPr>
        <p:txBody>
          <a:bodyPr wrap="square">
            <a:spAutoFit/>
          </a:bodyPr>
          <a:lstStyle/>
          <a:p>
            <a:pPr>
              <a:lnSpc>
                <a:spcPct val="90000"/>
              </a:lnSpc>
              <a:spcBef>
                <a:spcPts val="600"/>
              </a:spcBef>
            </a:pPr>
            <a:r>
              <a:rPr lang="en-US" sz="1200" dirty="0"/>
              <a:t>Continued.</a:t>
            </a:r>
            <a:endParaRPr lang="en-US" sz="1200" dirty="0">
              <a:ea typeface="Roboto Regular" pitchFamily="2" charset="0"/>
            </a:endParaRPr>
          </a:p>
        </p:txBody>
      </p:sp>
      <p:sp>
        <p:nvSpPr>
          <p:cNvPr id="62" name="Text Placeholder 3">
            <a:extLst>
              <a:ext uri="{FF2B5EF4-FFF2-40B4-BE49-F238E27FC236}">
                <a16:creationId xmlns:a16="http://schemas.microsoft.com/office/drawing/2014/main" id="{50A43613-A224-42BE-A3C9-B98227246CE0}"/>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3" name="Picture 62">
            <a:extLst>
              <a:ext uri="{FF2B5EF4-FFF2-40B4-BE49-F238E27FC236}">
                <a16:creationId xmlns:a16="http://schemas.microsoft.com/office/drawing/2014/main" id="{17DAE8D2-AC5A-40B1-B177-909C01849E0B}"/>
              </a:ext>
            </a:extLst>
          </p:cNvPr>
          <p:cNvPicPr>
            <a:picLocks noChangeAspect="1"/>
          </p:cNvPicPr>
          <p:nvPr/>
        </p:nvPicPr>
        <p:blipFill>
          <a:blip r:embed="rId3"/>
          <a:stretch>
            <a:fillRect/>
          </a:stretch>
        </p:blipFill>
        <p:spPr>
          <a:xfrm>
            <a:off x="7585075" y="129814"/>
            <a:ext cx="1289049" cy="609528"/>
          </a:xfrm>
          <a:prstGeom prst="rect">
            <a:avLst/>
          </a:prstGeom>
        </p:spPr>
      </p:pic>
      <p:sp>
        <p:nvSpPr>
          <p:cNvPr id="32" name="Rectangle 31">
            <a:extLst>
              <a:ext uri="{FF2B5EF4-FFF2-40B4-BE49-F238E27FC236}">
                <a16:creationId xmlns:a16="http://schemas.microsoft.com/office/drawing/2014/main" id="{2F12EEEE-9279-4177-9BBF-E24D266EDAD6}"/>
              </a:ext>
            </a:extLst>
          </p:cNvPr>
          <p:cNvSpPr/>
          <p:nvPr/>
        </p:nvSpPr>
        <p:spPr>
          <a:xfrm>
            <a:off x="879427" y="4163578"/>
            <a:ext cx="7350172" cy="261610"/>
          </a:xfrm>
          <a:prstGeom prst="rect">
            <a:avLst/>
          </a:prstGeom>
        </p:spPr>
        <p:txBody>
          <a:bodyPr wrap="square">
            <a:spAutoFit/>
          </a:bodyPr>
          <a:lstStyle/>
          <a:p>
            <a:r>
              <a:rPr lang="en-US" sz="1100" i="1" dirty="0"/>
              <a:t>The final timeline for Rollout #4 is “under discussion” and subject to change based upon finalizing plans in Iteration #1.</a:t>
            </a:r>
          </a:p>
        </p:txBody>
      </p:sp>
    </p:spTree>
    <p:extLst>
      <p:ext uri="{BB962C8B-B14F-4D97-AF65-F5344CB8AC3E}">
        <p14:creationId xmlns:p14="http://schemas.microsoft.com/office/powerpoint/2010/main" val="2729321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881A2E0-87E3-496D-B49C-4A4DFBB99CBC}"/>
              </a:ext>
            </a:extLst>
          </p:cNvPr>
          <p:cNvPicPr>
            <a:picLocks noChangeAspect="1"/>
          </p:cNvPicPr>
          <p:nvPr/>
        </p:nvPicPr>
        <p:blipFill>
          <a:blip r:embed="rId2"/>
          <a:stretch>
            <a:fillRect/>
          </a:stretch>
        </p:blipFill>
        <p:spPr>
          <a:xfrm>
            <a:off x="7585075" y="129814"/>
            <a:ext cx="1289049" cy="609528"/>
          </a:xfrm>
          <a:prstGeom prst="rect">
            <a:avLst/>
          </a:prstGeom>
        </p:spPr>
      </p:pic>
      <p:sp>
        <p:nvSpPr>
          <p:cNvPr id="8" name="Title 1">
            <a:extLst>
              <a:ext uri="{FF2B5EF4-FFF2-40B4-BE49-F238E27FC236}">
                <a16:creationId xmlns:a16="http://schemas.microsoft.com/office/drawing/2014/main" id="{BBCBD235-06AD-478A-9A96-42A17B78F1BF}"/>
              </a:ext>
            </a:extLst>
          </p:cNvPr>
          <p:cNvSpPr>
            <a:spLocks noGrp="1"/>
          </p:cNvSpPr>
          <p:nvPr/>
        </p:nvSpPr>
        <p:spPr>
          <a:xfrm>
            <a:off x="971371" y="387969"/>
            <a:ext cx="6840217"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0" i="0" u="none" strike="noStrike" kern="1200" cap="none" spc="-75" normalizeH="0" baseline="0" noProof="0" dirty="0">
                <a:ln>
                  <a:noFill/>
                </a:ln>
                <a:solidFill>
                  <a:srgbClr val="000000"/>
                </a:solidFill>
                <a:effectLst/>
                <a:uLnTx/>
                <a:uFillTx/>
                <a:latin typeface="Franklin Gothic Medium"/>
              </a:rPr>
              <a:t>Rollout #4 PTX Scope – Data Migration</a:t>
            </a:r>
          </a:p>
        </p:txBody>
      </p:sp>
      <p:sp>
        <p:nvSpPr>
          <p:cNvPr id="10" name="TextBox 9">
            <a:extLst>
              <a:ext uri="{FF2B5EF4-FFF2-40B4-BE49-F238E27FC236}">
                <a16:creationId xmlns:a16="http://schemas.microsoft.com/office/drawing/2014/main" id="{BD329C60-3CF6-444E-9449-A1A471E6BD72}"/>
              </a:ext>
            </a:extLst>
          </p:cNvPr>
          <p:cNvSpPr txBox="1"/>
          <p:nvPr/>
        </p:nvSpPr>
        <p:spPr>
          <a:xfrm>
            <a:off x="916850" y="849850"/>
            <a:ext cx="73826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Franklin Gothic Book"/>
                <a:ea typeface="+mn-ea"/>
                <a:cs typeface="+mn-cs"/>
              </a:rPr>
              <a:t>AGO </a:t>
            </a:r>
            <a:r>
              <a:rPr lang="en-US" sz="1400" dirty="0">
                <a:solidFill>
                  <a:srgbClr val="000000"/>
                </a:solidFill>
                <a:latin typeface="Franklin Gothic Book"/>
              </a:rPr>
              <a:t>Data Migration</a:t>
            </a:r>
            <a:r>
              <a:rPr kumimoji="0" lang="en-US" sz="1400" b="0" i="0" u="none" strike="noStrike" kern="1200" cap="none" spc="0" normalizeH="0" baseline="0" noProof="0" dirty="0">
                <a:ln>
                  <a:noFill/>
                </a:ln>
                <a:solidFill>
                  <a:srgbClr val="000000"/>
                </a:solidFill>
                <a:effectLst/>
                <a:uLnTx/>
                <a:uFillTx/>
                <a:latin typeface="Franklin Gothic Book"/>
                <a:ea typeface="+mn-ea"/>
                <a:cs typeface="+mn-cs"/>
              </a:rPr>
              <a:t> Team to migrate legacy Tax data and accounts to Debt Manager.</a:t>
            </a:r>
          </a:p>
        </p:txBody>
      </p:sp>
      <p:sp>
        <p:nvSpPr>
          <p:cNvPr id="6" name="Text Placeholder 3">
            <a:extLst>
              <a:ext uri="{FF2B5EF4-FFF2-40B4-BE49-F238E27FC236}">
                <a16:creationId xmlns:a16="http://schemas.microsoft.com/office/drawing/2014/main" id="{3B9D344C-E054-4A3A-AB62-9FC2A852C552}"/>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graphicFrame>
        <p:nvGraphicFramePr>
          <p:cNvPr id="3" name="Table 2">
            <a:extLst>
              <a:ext uri="{FF2B5EF4-FFF2-40B4-BE49-F238E27FC236}">
                <a16:creationId xmlns:a16="http://schemas.microsoft.com/office/drawing/2014/main" id="{E6CEBBF9-0DB2-088E-A6DC-BC0119523684}"/>
              </a:ext>
            </a:extLst>
          </p:cNvPr>
          <p:cNvGraphicFramePr>
            <a:graphicFrameLocks noGrp="1"/>
          </p:cNvGraphicFramePr>
          <p:nvPr>
            <p:extLst>
              <p:ext uri="{D42A27DB-BD31-4B8C-83A1-F6EECF244321}">
                <p14:modId xmlns:p14="http://schemas.microsoft.com/office/powerpoint/2010/main" val="4094846921"/>
              </p:ext>
            </p:extLst>
          </p:nvPr>
        </p:nvGraphicFramePr>
        <p:xfrm>
          <a:off x="971370" y="1323920"/>
          <a:ext cx="7578270" cy="1371600"/>
        </p:xfrm>
        <a:graphic>
          <a:graphicData uri="http://schemas.openxmlformats.org/drawingml/2006/table">
            <a:tbl>
              <a:tblPr firstRow="1" bandRow="1">
                <a:tableStyleId>{21E4AEA4-8DFA-4A89-87EB-49C32662AFE0}</a:tableStyleId>
              </a:tblPr>
              <a:tblGrid>
                <a:gridCol w="7578270">
                  <a:extLst>
                    <a:ext uri="{9D8B030D-6E8A-4147-A177-3AD203B41FA5}">
                      <a16:colId xmlns:a16="http://schemas.microsoft.com/office/drawing/2014/main" val="1133812145"/>
                    </a:ext>
                  </a:extLst>
                </a:gridCol>
              </a:tblGrid>
              <a:tr h="154469">
                <a:tc>
                  <a:txBody>
                    <a:bodyPr/>
                    <a:lstStyle/>
                    <a:p>
                      <a:r>
                        <a:rPr lang="en-US" sz="1200" dirty="0"/>
                        <a:t>Data Migration</a:t>
                      </a:r>
                    </a:p>
                  </a:txBody>
                  <a:tcPr/>
                </a:tc>
                <a:extLst>
                  <a:ext uri="{0D108BD9-81ED-4DB2-BD59-A6C34878D82A}">
                    <a16:rowId xmlns:a16="http://schemas.microsoft.com/office/drawing/2014/main" val="2793951305"/>
                  </a:ext>
                </a:extLst>
              </a:tr>
              <a:tr h="154469">
                <a:tc>
                  <a:txBody>
                    <a:bodyPr/>
                    <a:lstStyle/>
                    <a:p>
                      <a:r>
                        <a:rPr lang="en-US" sz="1200" dirty="0"/>
                        <a:t>Includes all PTAX new certifications and accounts</a:t>
                      </a:r>
                    </a:p>
                  </a:txBody>
                  <a:tcPr/>
                </a:tc>
                <a:extLst>
                  <a:ext uri="{0D108BD9-81ED-4DB2-BD59-A6C34878D82A}">
                    <a16:rowId xmlns:a16="http://schemas.microsoft.com/office/drawing/2014/main" val="379944772"/>
                  </a:ext>
                </a:extLst>
              </a:tr>
              <a:tr h="154469">
                <a:tc>
                  <a:txBody>
                    <a:bodyPr/>
                    <a:lstStyle/>
                    <a:p>
                      <a:r>
                        <a:rPr lang="en-US" sz="1200" dirty="0"/>
                        <a:t>AGO Data Migration Team to extract active accounts from CUBS data and upload to Debt Manager</a:t>
                      </a:r>
                    </a:p>
                  </a:txBody>
                  <a:tcPr/>
                </a:tc>
                <a:extLst>
                  <a:ext uri="{0D108BD9-81ED-4DB2-BD59-A6C34878D82A}">
                    <a16:rowId xmlns:a16="http://schemas.microsoft.com/office/drawing/2014/main" val="2909798241"/>
                  </a:ext>
                </a:extLst>
              </a:tr>
              <a:tr h="154469">
                <a:tc>
                  <a:txBody>
                    <a:bodyPr/>
                    <a:lstStyle/>
                    <a:p>
                      <a:r>
                        <a:rPr lang="en-US" sz="1200" dirty="0"/>
                        <a:t>AGO Data Migration Team and Collections to parse, normalize, cleanse and transform legacy data</a:t>
                      </a:r>
                    </a:p>
                  </a:txBody>
                  <a:tcPr/>
                </a:tc>
                <a:extLst>
                  <a:ext uri="{0D108BD9-81ED-4DB2-BD59-A6C34878D82A}">
                    <a16:rowId xmlns:a16="http://schemas.microsoft.com/office/drawing/2014/main" val="668361795"/>
                  </a:ext>
                </a:extLst>
              </a:tr>
              <a:tr h="154469">
                <a:tc>
                  <a:txBody>
                    <a:bodyPr/>
                    <a:lstStyle/>
                    <a:p>
                      <a:r>
                        <a:rPr lang="en-US" sz="1200" dirty="0"/>
                        <a:t>AGO Data Migration Team and C&amp;R Software to reconcile conversion results</a:t>
                      </a:r>
                    </a:p>
                  </a:txBody>
                  <a:tcPr/>
                </a:tc>
                <a:extLst>
                  <a:ext uri="{0D108BD9-81ED-4DB2-BD59-A6C34878D82A}">
                    <a16:rowId xmlns:a16="http://schemas.microsoft.com/office/drawing/2014/main" val="2303693370"/>
                  </a:ext>
                </a:extLst>
              </a:tr>
            </a:tbl>
          </a:graphicData>
        </a:graphic>
      </p:graphicFrame>
    </p:spTree>
    <p:extLst>
      <p:ext uri="{BB962C8B-B14F-4D97-AF65-F5344CB8AC3E}">
        <p14:creationId xmlns:p14="http://schemas.microsoft.com/office/powerpoint/2010/main" val="1735779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8646D1-222F-4993-B5F8-5779ADD2CAF0}"/>
              </a:ext>
            </a:extLst>
          </p:cNvPr>
          <p:cNvSpPr/>
          <p:nvPr/>
        </p:nvSpPr>
        <p:spPr>
          <a:xfrm>
            <a:off x="857250" y="921333"/>
            <a:ext cx="7962900" cy="3600986"/>
          </a:xfrm>
          <a:prstGeom prst="rect">
            <a:avLst/>
          </a:prstGeom>
        </p:spPr>
        <p:txBody>
          <a:bodyPr wrap="square">
            <a:spAutoFit/>
          </a:bodyPr>
          <a:lstStyle/>
          <a:p>
            <a:pPr marR="0" lvl="0" fontAlgn="ctr">
              <a:spcBef>
                <a:spcPts val="0"/>
              </a:spcBef>
              <a:spcAft>
                <a:spcPts val="0"/>
              </a:spcAft>
              <a:buSzPts val="1000"/>
              <a:tabLst>
                <a:tab pos="457200" algn="l"/>
              </a:tabLst>
            </a:pPr>
            <a:r>
              <a:rPr lang="en-US" sz="1200" dirty="0">
                <a:latin typeface="Franklin Gothic Book" panose="020B0503020102020204" pitchFamily="34" charset="0"/>
                <a:ea typeface="Calibri" panose="020F0502020204030204" pitchFamily="34" charset="0"/>
              </a:rPr>
              <a:t>Our data migration approach was created with the intent to ensure legacy CUBS data is extracted in a quality manner for uploading into Debt Manager. Our objective is for this to be seamless with limited impact on our clients. The new Debt Manager System enforces quality editing, formatting and standards upfront (unlike CUBS), so our approach is to apply these data rules when new certifications are submitted for loading into the new Debt Manager System for minimizing impact on our clients.</a:t>
            </a:r>
          </a:p>
          <a:p>
            <a:pPr marR="0" lvl="0" fontAlgn="ctr">
              <a:spcBef>
                <a:spcPts val="0"/>
              </a:spcBef>
              <a:spcAft>
                <a:spcPts val="0"/>
              </a:spcAft>
              <a:buSzPts val="1000"/>
              <a:tabLst>
                <a:tab pos="457200" algn="l"/>
              </a:tabLst>
            </a:pPr>
            <a:endParaRPr lang="en-US" sz="1200" dirty="0">
              <a:latin typeface="Franklin Gothic Book" panose="020B0503020102020204" pitchFamily="34" charset="0"/>
              <a:ea typeface="Calibri" panose="020F0502020204030204" pitchFamily="34" charset="0"/>
            </a:endParaRPr>
          </a:p>
          <a:p>
            <a:pPr marR="0" lvl="0" fontAlgn="ctr">
              <a:spcBef>
                <a:spcPts val="0"/>
              </a:spcBef>
              <a:spcAft>
                <a:spcPts val="0"/>
              </a:spcAft>
              <a:buSzPts val="1000"/>
              <a:tabLst>
                <a:tab pos="457200" algn="l"/>
              </a:tabLst>
            </a:pPr>
            <a:r>
              <a:rPr lang="en-US" sz="1200" dirty="0">
                <a:latin typeface="Franklin Gothic Book" panose="020B0503020102020204" pitchFamily="34" charset="0"/>
                <a:ea typeface="Calibri" panose="020F0502020204030204" pitchFamily="34" charset="0"/>
              </a:rPr>
              <a:t>The following are for your awareness in our approach:</a:t>
            </a:r>
          </a:p>
          <a:p>
            <a:pPr marL="685800" marR="0">
              <a:spcBef>
                <a:spcPts val="0"/>
              </a:spcBef>
              <a:spcAft>
                <a:spcPts val="0"/>
              </a:spcAft>
            </a:pPr>
            <a:r>
              <a:rPr lang="en-US" sz="1200" dirty="0">
                <a:latin typeface="Franklin Gothic Book" panose="020B0503020102020204" pitchFamily="34" charset="0"/>
                <a:ea typeface="Calibri" panose="020F0502020204030204" pitchFamily="34" charset="0"/>
              </a:rPr>
              <a:t> </a:t>
            </a:r>
          </a:p>
          <a:p>
            <a:pPr marL="342900" marR="0" lvl="0" indent="-342900" fontAlgn="ctr">
              <a:spcBef>
                <a:spcPts val="0"/>
              </a:spcBef>
              <a:spcAft>
                <a:spcPts val="0"/>
              </a:spcAft>
              <a:buSzPts val="1000"/>
              <a:buFont typeface="Courier New" panose="02070309020205020404" pitchFamily="49" charset="0"/>
              <a:buChar char="o"/>
              <a:tabLst>
                <a:tab pos="457200" algn="l"/>
              </a:tabLst>
            </a:pPr>
            <a:r>
              <a:rPr lang="en-US" sz="1200" dirty="0">
                <a:latin typeface="Franklin Gothic Book" panose="020B0503020102020204" pitchFamily="34" charset="0"/>
                <a:ea typeface="Calibri" panose="020F0502020204030204" pitchFamily="34" charset="0"/>
                <a:cs typeface="Times New Roman" panose="02020603050405020304" pitchFamily="18" charset="0"/>
              </a:rPr>
              <a:t>Conversion of data from CUBS to Debt Manager will take place in the days leading up our planned launch. During that time, there may be a freeze of sending CUBS files in the old layout while the CUBS data is being converted. We will communicate any anticipated freeze times in advance; however, </a:t>
            </a:r>
            <a:r>
              <a:rPr lang="en-US" sz="1200" b="1" dirty="0">
                <a:latin typeface="Franklin Gothic Book" panose="020B0503020102020204" pitchFamily="34" charset="0"/>
                <a:ea typeface="Calibri" panose="020F0502020204030204" pitchFamily="34" charset="0"/>
                <a:cs typeface="Times New Roman" panose="02020603050405020304" pitchFamily="18" charset="0"/>
              </a:rPr>
              <a:t>you should be prepared to send any new certifications using the new CCI file layout.</a:t>
            </a:r>
            <a:br>
              <a:rPr lang="en-US" sz="1200" dirty="0">
                <a:latin typeface="Franklin Gothic Book" panose="020B0503020102020204" pitchFamily="34" charset="0"/>
                <a:ea typeface="Calibri" panose="020F0502020204030204" pitchFamily="34" charset="0"/>
                <a:cs typeface="Times New Roman" panose="02020603050405020304" pitchFamily="18" charset="0"/>
              </a:rPr>
            </a:br>
            <a:r>
              <a:rPr lang="en-US" sz="1200" dirty="0">
                <a:latin typeface="Franklin Gothic Book" panose="020B0503020102020204" pitchFamily="34" charset="0"/>
                <a:ea typeface="Calibri" panose="020F0502020204030204" pitchFamily="34" charset="0"/>
                <a:cs typeface="Times New Roman" panose="02020603050405020304" pitchFamily="18" charset="0"/>
              </a:rPr>
              <a:t> </a:t>
            </a:r>
          </a:p>
          <a:p>
            <a:pPr marL="342900" marR="0" lvl="0" indent="-342900" fontAlgn="ctr">
              <a:spcBef>
                <a:spcPts val="0"/>
              </a:spcBef>
              <a:spcAft>
                <a:spcPts val="0"/>
              </a:spcAft>
              <a:buSzPts val="1000"/>
              <a:buFont typeface="Courier New" panose="02070309020205020404" pitchFamily="49" charset="0"/>
              <a:buChar char="o"/>
              <a:tabLst>
                <a:tab pos="457200" algn="l"/>
              </a:tabLst>
            </a:pPr>
            <a:r>
              <a:rPr lang="en-US" sz="1200" b="1" dirty="0">
                <a:latin typeface="Franklin Gothic Book" panose="020B0503020102020204" pitchFamily="34" charset="0"/>
                <a:ea typeface="Calibri" panose="020F0502020204030204" pitchFamily="34" charset="0"/>
                <a:cs typeface="Times New Roman" panose="02020603050405020304" pitchFamily="18" charset="0"/>
              </a:rPr>
              <a:t>We are currently identifying and applying data cleansing rules </a:t>
            </a:r>
            <a:r>
              <a:rPr lang="en-US" sz="1200" dirty="0">
                <a:latin typeface="Franklin Gothic Book" panose="020B0503020102020204" pitchFamily="34" charset="0"/>
                <a:ea typeface="Calibri" panose="020F0502020204030204" pitchFamily="34" charset="0"/>
                <a:cs typeface="Times New Roman" panose="02020603050405020304" pitchFamily="18" charset="0"/>
              </a:rPr>
              <a:t>against existing CUBS data to ensure the migrated data meets the standards of the new system. We're also working with a cross-functional team to compare data between CUBS and Debt Manager to ensure all data is valid and mapped appropriately prior to the launch of Debt Manager.</a:t>
            </a:r>
          </a:p>
          <a:p>
            <a:pPr marL="685800" marR="0">
              <a:spcBef>
                <a:spcPts val="0"/>
              </a:spcBef>
              <a:spcAft>
                <a:spcPts val="0"/>
              </a:spcAft>
            </a:pPr>
            <a:r>
              <a:rPr lang="en-US" sz="1200" dirty="0">
                <a:latin typeface="Franklin Gothic Book" panose="020B0503020102020204" pitchFamily="34" charset="0"/>
                <a:ea typeface="Calibri" panose="020F0502020204030204" pitchFamily="34" charset="0"/>
              </a:rPr>
              <a:t> </a:t>
            </a:r>
          </a:p>
          <a:p>
            <a:pPr marR="0" lvl="0" fontAlgn="ctr">
              <a:spcBef>
                <a:spcPts val="0"/>
              </a:spcBef>
              <a:spcAft>
                <a:spcPts val="0"/>
              </a:spcAft>
              <a:buSzPts val="1000"/>
              <a:tabLst>
                <a:tab pos="457200" algn="l"/>
              </a:tabLst>
            </a:pPr>
            <a:r>
              <a:rPr lang="en-US" sz="1200" dirty="0">
                <a:latin typeface="Franklin Gothic Book" panose="020B0503020102020204" pitchFamily="34" charset="0"/>
                <a:ea typeface="Calibri" panose="020F0502020204030204" pitchFamily="34" charset="0"/>
                <a:cs typeface="Times New Roman" panose="02020603050405020304" pitchFamily="18" charset="0"/>
              </a:rPr>
              <a:t> </a:t>
            </a:r>
            <a:endParaRPr lang="en-US" sz="12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sp>
        <p:nvSpPr>
          <p:cNvPr id="5" name="Text Placeholder 3">
            <a:extLst>
              <a:ext uri="{FF2B5EF4-FFF2-40B4-BE49-F238E27FC236}">
                <a16:creationId xmlns:a16="http://schemas.microsoft.com/office/drawing/2014/main" id="{7FBC3811-56F3-4EED-84A2-3DBC89F0697F}"/>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kumimoji="0" lang="en-US" sz="900" b="1" i="0" u="none" strike="noStrike" kern="0" cap="all" spc="250" normalizeH="0" baseline="0" noProof="0" dirty="0">
                <a:ln>
                  <a:noFill/>
                </a:ln>
                <a:solidFill>
                  <a:srgbClr val="787878">
                    <a:lumMod val="60000"/>
                    <a:lumOff val="40000"/>
                  </a:srgbClr>
                </a:solidFill>
                <a:effectLst/>
                <a:uLnTx/>
                <a:uFillTx/>
                <a:latin typeface="Franklin Gothic Book"/>
              </a:rPr>
              <a:t>AGO Collections modernization initiative</a:t>
            </a:r>
          </a:p>
        </p:txBody>
      </p:sp>
      <p:pic>
        <p:nvPicPr>
          <p:cNvPr id="6" name="Picture 5">
            <a:extLst>
              <a:ext uri="{FF2B5EF4-FFF2-40B4-BE49-F238E27FC236}">
                <a16:creationId xmlns:a16="http://schemas.microsoft.com/office/drawing/2014/main" id="{B2F53B76-1FA8-4717-8935-CBB626281359}"/>
              </a:ext>
            </a:extLst>
          </p:cNvPr>
          <p:cNvPicPr>
            <a:picLocks noChangeAspect="1"/>
          </p:cNvPicPr>
          <p:nvPr/>
        </p:nvPicPr>
        <p:blipFill>
          <a:blip r:embed="rId2"/>
          <a:stretch>
            <a:fillRect/>
          </a:stretch>
        </p:blipFill>
        <p:spPr>
          <a:xfrm>
            <a:off x="7585075" y="129814"/>
            <a:ext cx="1289049" cy="609528"/>
          </a:xfrm>
          <a:prstGeom prst="rect">
            <a:avLst/>
          </a:prstGeom>
        </p:spPr>
      </p:pic>
      <p:sp>
        <p:nvSpPr>
          <p:cNvPr id="10" name="Title 1">
            <a:extLst>
              <a:ext uri="{FF2B5EF4-FFF2-40B4-BE49-F238E27FC236}">
                <a16:creationId xmlns:a16="http://schemas.microsoft.com/office/drawing/2014/main" id="{5E3BEDF0-0467-4E52-BF01-DE3834716E9D}"/>
              </a:ext>
            </a:extLst>
          </p:cNvPr>
          <p:cNvSpPr>
            <a:spLocks noGrp="1"/>
          </p:cNvSpPr>
          <p:nvPr/>
        </p:nvSpPr>
        <p:spPr>
          <a:xfrm>
            <a:off x="1039017" y="370029"/>
            <a:ext cx="6840217"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0" i="0" u="none" strike="noStrike" kern="1200" cap="none" spc="-75" normalizeH="0" baseline="0" noProof="0" dirty="0">
                <a:ln>
                  <a:noFill/>
                </a:ln>
                <a:solidFill>
                  <a:srgbClr val="000000"/>
                </a:solidFill>
                <a:effectLst/>
                <a:uLnTx/>
                <a:uFillTx/>
                <a:latin typeface="Franklin Gothic Medium"/>
              </a:rPr>
              <a:t>Rollout #4 – Data Migration Approach</a:t>
            </a:r>
          </a:p>
        </p:txBody>
      </p:sp>
    </p:spTree>
    <p:extLst>
      <p:ext uri="{BB962C8B-B14F-4D97-AF65-F5344CB8AC3E}">
        <p14:creationId xmlns:p14="http://schemas.microsoft.com/office/powerpoint/2010/main" val="3120063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27B697-0616-42EF-9914-6B2BD4BDD173}"/>
              </a:ext>
            </a:extLst>
          </p:cNvPr>
          <p:cNvSpPr/>
          <p:nvPr/>
        </p:nvSpPr>
        <p:spPr>
          <a:xfrm>
            <a:off x="952056" y="752534"/>
            <a:ext cx="7962900" cy="600164"/>
          </a:xfrm>
          <a:prstGeom prst="rect">
            <a:avLst/>
          </a:prstGeom>
        </p:spPr>
        <p:txBody>
          <a:bodyPr wrap="square">
            <a:spAutoFit/>
          </a:bodyPr>
          <a:lstStyle/>
          <a:p>
            <a:pPr marR="0" lvl="0" fontAlgn="ctr">
              <a:spcBef>
                <a:spcPts val="0"/>
              </a:spcBef>
              <a:spcAft>
                <a:spcPts val="0"/>
              </a:spcAft>
              <a:buSzPts val="1000"/>
              <a:tabLst>
                <a:tab pos="457200" algn="l"/>
              </a:tabLst>
            </a:pPr>
            <a:r>
              <a:rPr lang="en-US" sz="1100" dirty="0">
                <a:latin typeface="Franklin Gothic Book" panose="020B0503020102020204" pitchFamily="34" charset="0"/>
                <a:ea typeface="Calibri" panose="020F0502020204030204" pitchFamily="34" charset="0"/>
              </a:rPr>
              <a:t>Taxation will be included in design phase. Though we are not expecting code changes based upon initial designs during Discovery and prior Rollouts, we will work with Taxation for any changes to layout. We will expect Taxation to provide/process test files and supporting any testing needed.</a:t>
            </a:r>
          </a:p>
        </p:txBody>
      </p:sp>
      <p:sp>
        <p:nvSpPr>
          <p:cNvPr id="11" name="Text Placeholder 3">
            <a:extLst>
              <a:ext uri="{FF2B5EF4-FFF2-40B4-BE49-F238E27FC236}">
                <a16:creationId xmlns:a16="http://schemas.microsoft.com/office/drawing/2014/main" id="{FA61580F-E969-2C49-8ABD-967B2ED64A2C}"/>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kumimoji="0" lang="en-US" sz="900" b="1" i="0" u="none" strike="noStrike" kern="0" cap="all" spc="250" normalizeH="0" baseline="0" noProof="0" dirty="0">
                <a:ln>
                  <a:noFill/>
                </a:ln>
                <a:solidFill>
                  <a:srgbClr val="787878">
                    <a:lumMod val="60000"/>
                    <a:lumOff val="40000"/>
                  </a:srgbClr>
                </a:solidFill>
                <a:effectLst/>
                <a:uLnTx/>
                <a:uFillTx/>
                <a:latin typeface="Franklin Gothic Book"/>
              </a:rPr>
              <a:t>AGO Collections modernization initiative</a:t>
            </a:r>
          </a:p>
        </p:txBody>
      </p:sp>
      <p:pic>
        <p:nvPicPr>
          <p:cNvPr id="12" name="Picture 11">
            <a:extLst>
              <a:ext uri="{FF2B5EF4-FFF2-40B4-BE49-F238E27FC236}">
                <a16:creationId xmlns:a16="http://schemas.microsoft.com/office/drawing/2014/main" id="{8235056D-CEC4-EA66-9E2D-C86AFBA006EF}"/>
              </a:ext>
            </a:extLst>
          </p:cNvPr>
          <p:cNvPicPr>
            <a:picLocks noChangeAspect="1"/>
          </p:cNvPicPr>
          <p:nvPr/>
        </p:nvPicPr>
        <p:blipFill>
          <a:blip r:embed="rId2"/>
          <a:stretch>
            <a:fillRect/>
          </a:stretch>
        </p:blipFill>
        <p:spPr>
          <a:xfrm>
            <a:off x="7585075" y="129814"/>
            <a:ext cx="1289049" cy="609528"/>
          </a:xfrm>
          <a:prstGeom prst="rect">
            <a:avLst/>
          </a:prstGeom>
        </p:spPr>
      </p:pic>
      <p:sp>
        <p:nvSpPr>
          <p:cNvPr id="13" name="Title 1">
            <a:extLst>
              <a:ext uri="{FF2B5EF4-FFF2-40B4-BE49-F238E27FC236}">
                <a16:creationId xmlns:a16="http://schemas.microsoft.com/office/drawing/2014/main" id="{6B518F04-8FF9-EF2B-8F9E-A594539597CA}"/>
              </a:ext>
            </a:extLst>
          </p:cNvPr>
          <p:cNvSpPr>
            <a:spLocks noGrp="1"/>
          </p:cNvSpPr>
          <p:nvPr/>
        </p:nvSpPr>
        <p:spPr>
          <a:xfrm>
            <a:off x="1039017" y="370029"/>
            <a:ext cx="6092033"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0" i="0" u="none" strike="noStrike" kern="1200" cap="none" spc="-75" normalizeH="0" baseline="0" noProof="0" dirty="0">
                <a:ln>
                  <a:noFill/>
                </a:ln>
                <a:solidFill>
                  <a:srgbClr val="000000"/>
                </a:solidFill>
                <a:effectLst/>
                <a:uLnTx/>
                <a:uFillTx/>
                <a:latin typeface="Franklin Gothic Medium"/>
              </a:rPr>
              <a:t>Taxation’s Expected Involvement</a:t>
            </a:r>
          </a:p>
        </p:txBody>
      </p:sp>
      <p:graphicFrame>
        <p:nvGraphicFramePr>
          <p:cNvPr id="14" name="Table 13">
            <a:extLst>
              <a:ext uri="{FF2B5EF4-FFF2-40B4-BE49-F238E27FC236}">
                <a16:creationId xmlns:a16="http://schemas.microsoft.com/office/drawing/2014/main" id="{1E8B19E2-A522-A814-B75A-4AA2C4A9422B}"/>
              </a:ext>
            </a:extLst>
          </p:cNvPr>
          <p:cNvGraphicFramePr>
            <a:graphicFrameLocks noGrp="1"/>
          </p:cNvGraphicFramePr>
          <p:nvPr>
            <p:extLst>
              <p:ext uri="{D42A27DB-BD31-4B8C-83A1-F6EECF244321}">
                <p14:modId xmlns:p14="http://schemas.microsoft.com/office/powerpoint/2010/main" val="2885153253"/>
              </p:ext>
            </p:extLst>
          </p:nvPr>
        </p:nvGraphicFramePr>
        <p:xfrm>
          <a:off x="1039017" y="1368683"/>
          <a:ext cx="7889797" cy="3169920"/>
        </p:xfrm>
        <a:graphic>
          <a:graphicData uri="http://schemas.openxmlformats.org/drawingml/2006/table">
            <a:tbl>
              <a:tblPr firstRow="1" bandRow="1">
                <a:tableStyleId>{21E4AEA4-8DFA-4A89-87EB-49C32662AFE0}</a:tableStyleId>
              </a:tblPr>
              <a:tblGrid>
                <a:gridCol w="2520298">
                  <a:extLst>
                    <a:ext uri="{9D8B030D-6E8A-4147-A177-3AD203B41FA5}">
                      <a16:colId xmlns:a16="http://schemas.microsoft.com/office/drawing/2014/main" val="160328323"/>
                    </a:ext>
                  </a:extLst>
                </a:gridCol>
                <a:gridCol w="1491228">
                  <a:extLst>
                    <a:ext uri="{9D8B030D-6E8A-4147-A177-3AD203B41FA5}">
                      <a16:colId xmlns:a16="http://schemas.microsoft.com/office/drawing/2014/main" val="590374003"/>
                    </a:ext>
                  </a:extLst>
                </a:gridCol>
                <a:gridCol w="1018364">
                  <a:extLst>
                    <a:ext uri="{9D8B030D-6E8A-4147-A177-3AD203B41FA5}">
                      <a16:colId xmlns:a16="http://schemas.microsoft.com/office/drawing/2014/main" val="790457762"/>
                    </a:ext>
                  </a:extLst>
                </a:gridCol>
                <a:gridCol w="2859907">
                  <a:extLst>
                    <a:ext uri="{9D8B030D-6E8A-4147-A177-3AD203B41FA5}">
                      <a16:colId xmlns:a16="http://schemas.microsoft.com/office/drawing/2014/main" val="2331391073"/>
                    </a:ext>
                  </a:extLst>
                </a:gridCol>
              </a:tblGrid>
              <a:tr h="0">
                <a:tc>
                  <a:txBody>
                    <a:bodyPr/>
                    <a:lstStyle/>
                    <a:p>
                      <a:endParaRPr lang="en-US" sz="1200" dirty="0"/>
                    </a:p>
                    <a:p>
                      <a:r>
                        <a:rPr lang="en-US" sz="1200" dirty="0"/>
                        <a:t>Area</a:t>
                      </a:r>
                    </a:p>
                  </a:txBody>
                  <a:tcPr/>
                </a:tc>
                <a:tc>
                  <a:txBody>
                    <a:bodyPr/>
                    <a:lstStyle/>
                    <a:p>
                      <a:endParaRPr lang="en-US" sz="1200" dirty="0"/>
                    </a:p>
                    <a:p>
                      <a:r>
                        <a:rPr lang="en-US" sz="1200" dirty="0"/>
                        <a:t>Involvement</a:t>
                      </a:r>
                    </a:p>
                  </a:txBody>
                  <a:tcPr/>
                </a:tc>
                <a:tc>
                  <a:txBody>
                    <a:bodyPr/>
                    <a:lstStyle/>
                    <a:p>
                      <a:pPr algn="ctr"/>
                      <a:r>
                        <a:rPr lang="en-US" sz="1200" dirty="0"/>
                        <a:t>Estimated Timeframes</a:t>
                      </a:r>
                    </a:p>
                  </a:txBody>
                  <a:tcPr/>
                </a:tc>
                <a:tc>
                  <a:txBody>
                    <a:bodyPr/>
                    <a:lstStyle/>
                    <a:p>
                      <a:endParaRPr lang="en-US" sz="1200" dirty="0"/>
                    </a:p>
                    <a:p>
                      <a:r>
                        <a:rPr lang="en-US" sz="1200" dirty="0"/>
                        <a:t>Comments</a:t>
                      </a:r>
                    </a:p>
                  </a:txBody>
                  <a:tcPr/>
                </a:tc>
                <a:extLst>
                  <a:ext uri="{0D108BD9-81ED-4DB2-BD59-A6C34878D82A}">
                    <a16:rowId xmlns:a16="http://schemas.microsoft.com/office/drawing/2014/main" val="2017146996"/>
                  </a:ext>
                </a:extLst>
              </a:tr>
              <a:tr h="801867">
                <a:tc>
                  <a:txBody>
                    <a:bodyPr/>
                    <a:lstStyle/>
                    <a:p>
                      <a:r>
                        <a:rPr lang="en-US" sz="1100" dirty="0">
                          <a:solidFill>
                            <a:schemeClr val="tx1"/>
                          </a:solidFill>
                        </a:rPr>
                        <a:t> Interface Inbound (From Tax)</a:t>
                      </a:r>
                    </a:p>
                    <a:p>
                      <a:pPr marL="171450" indent="-171450">
                        <a:buFont typeface="Wingdings" panose="05000000000000000000" pitchFamily="2" charset="2"/>
                        <a:buChar char="v"/>
                      </a:pPr>
                      <a:r>
                        <a:rPr lang="en-US" sz="1100" dirty="0">
                          <a:solidFill>
                            <a:schemeClr val="tx1"/>
                          </a:solidFill>
                        </a:rPr>
                        <a:t>Certification File, Decertification file</a:t>
                      </a:r>
                    </a:p>
                    <a:p>
                      <a:pPr marL="171450" indent="-171450">
                        <a:buFont typeface="Wingdings" panose="05000000000000000000" pitchFamily="2" charset="2"/>
                        <a:buChar char="v"/>
                      </a:pPr>
                      <a:r>
                        <a:rPr lang="en-US" sz="1100" dirty="0">
                          <a:solidFill>
                            <a:schemeClr val="tx1"/>
                          </a:solidFill>
                        </a:rPr>
                        <a:t>Address Update, </a:t>
                      </a:r>
                      <a:r>
                        <a:rPr lang="en-US" sz="1100" dirty="0" err="1">
                          <a:solidFill>
                            <a:schemeClr val="tx1"/>
                          </a:solidFill>
                        </a:rPr>
                        <a:t>NonFinancial</a:t>
                      </a:r>
                      <a:r>
                        <a:rPr lang="en-US" sz="1100" dirty="0">
                          <a:solidFill>
                            <a:schemeClr val="tx1"/>
                          </a:solidFill>
                        </a:rPr>
                        <a:t> file</a:t>
                      </a:r>
                    </a:p>
                    <a:p>
                      <a:pPr marL="171450" indent="-171450">
                        <a:buFont typeface="Wingdings" panose="05000000000000000000" pitchFamily="2" charset="2"/>
                        <a:buChar char="v"/>
                      </a:pPr>
                      <a:r>
                        <a:rPr lang="en-US" sz="1100" dirty="0">
                          <a:solidFill>
                            <a:schemeClr val="tx1"/>
                          </a:solidFill>
                        </a:rPr>
                        <a:t>Transaction Import</a:t>
                      </a:r>
                    </a:p>
                    <a:p>
                      <a:pPr marL="171450" indent="-171450">
                        <a:buFont typeface="Wingdings" panose="05000000000000000000" pitchFamily="2" charset="2"/>
                        <a:buChar char="v"/>
                      </a:pPr>
                      <a:r>
                        <a:rPr lang="en-US" sz="1100" dirty="0">
                          <a:solidFill>
                            <a:schemeClr val="tx1"/>
                          </a:solidFill>
                        </a:rPr>
                        <a:t>True Up Web Service</a:t>
                      </a:r>
                    </a:p>
                    <a:p>
                      <a:pPr marL="171450" indent="-171450">
                        <a:buFont typeface="Wingdings" panose="05000000000000000000" pitchFamily="2" charset="2"/>
                        <a:buChar char="v"/>
                      </a:pPr>
                      <a:endParaRPr lang="en-US" sz="1100" dirty="0">
                        <a:solidFill>
                          <a:schemeClr val="tx1"/>
                        </a:solidFill>
                      </a:endParaRPr>
                    </a:p>
                  </a:txBody>
                  <a:tcPr/>
                </a:tc>
                <a:tc>
                  <a:txBody>
                    <a:bodyPr/>
                    <a:lstStyle/>
                    <a:p>
                      <a:r>
                        <a:rPr lang="en-US" sz="1100" dirty="0">
                          <a:solidFill>
                            <a:schemeClr val="tx1"/>
                          </a:solidFill>
                        </a:rPr>
                        <a:t>Design, Testing</a:t>
                      </a:r>
                    </a:p>
                  </a:txBody>
                  <a:tcPr/>
                </a:tc>
                <a:tc>
                  <a:txBody>
                    <a:bodyPr/>
                    <a:lstStyle/>
                    <a:p>
                      <a:r>
                        <a:rPr lang="en-US" sz="1100" dirty="0">
                          <a:solidFill>
                            <a:schemeClr val="tx1"/>
                          </a:solidFill>
                        </a:rPr>
                        <a:t>Late Aug/Sept </a:t>
                      </a:r>
                    </a:p>
                    <a:p>
                      <a:endParaRPr lang="en-US" sz="1100" dirty="0">
                        <a:solidFill>
                          <a:schemeClr val="tx1"/>
                        </a:solidFill>
                      </a:endParaRPr>
                    </a:p>
                    <a:p>
                      <a:r>
                        <a:rPr lang="en-US" sz="1100" dirty="0">
                          <a:solidFill>
                            <a:schemeClr val="tx1"/>
                          </a:solidFill>
                        </a:rPr>
                        <a:t>Testing May 2025</a:t>
                      </a:r>
                    </a:p>
                  </a:txBody>
                  <a:tcPr/>
                </a:tc>
                <a:tc>
                  <a:txBody>
                    <a:bodyPr/>
                    <a:lstStyle/>
                    <a:p>
                      <a:r>
                        <a:rPr lang="en-US" sz="1100" dirty="0">
                          <a:solidFill>
                            <a:schemeClr val="tx1"/>
                          </a:solidFill>
                        </a:rPr>
                        <a:t>Possible changes based upon design</a:t>
                      </a:r>
                    </a:p>
                  </a:txBody>
                  <a:tcPr/>
                </a:tc>
                <a:extLst>
                  <a:ext uri="{0D108BD9-81ED-4DB2-BD59-A6C34878D82A}">
                    <a16:rowId xmlns:a16="http://schemas.microsoft.com/office/drawing/2014/main" val="158367575"/>
                  </a:ext>
                </a:extLst>
              </a:tr>
              <a:tr h="806888">
                <a:tc>
                  <a:txBody>
                    <a:bodyPr/>
                    <a:lstStyle/>
                    <a:p>
                      <a:r>
                        <a:rPr lang="en-US" sz="1100" dirty="0">
                          <a:solidFill>
                            <a:schemeClr val="tx1"/>
                          </a:solidFill>
                        </a:rPr>
                        <a:t>Interface Outbound (to Tax) </a:t>
                      </a:r>
                    </a:p>
                    <a:p>
                      <a:pPr marL="171450" indent="-171450">
                        <a:buFont typeface="Wingdings" panose="05000000000000000000" pitchFamily="2" charset="2"/>
                        <a:buChar char="v"/>
                      </a:pPr>
                      <a:r>
                        <a:rPr lang="en-US" sz="1100" dirty="0">
                          <a:solidFill>
                            <a:schemeClr val="tx1"/>
                          </a:solidFill>
                        </a:rPr>
                        <a:t>Transaction Export, Data Extract</a:t>
                      </a:r>
                    </a:p>
                    <a:p>
                      <a:pPr marL="171450" indent="-171450">
                        <a:buFont typeface="Wingdings" panose="05000000000000000000" pitchFamily="2" charset="2"/>
                        <a:buChar char="v"/>
                      </a:pPr>
                      <a:r>
                        <a:rPr lang="en-US" sz="1100" dirty="0" err="1">
                          <a:solidFill>
                            <a:schemeClr val="tx1"/>
                          </a:solidFill>
                        </a:rPr>
                        <a:t>NonFinancial</a:t>
                      </a:r>
                      <a:r>
                        <a:rPr lang="en-US" sz="1100" dirty="0">
                          <a:solidFill>
                            <a:schemeClr val="tx1"/>
                          </a:solidFill>
                        </a:rPr>
                        <a:t> File Export</a:t>
                      </a:r>
                    </a:p>
                    <a:p>
                      <a:pPr marL="171450" indent="-171450">
                        <a:buFont typeface="Wingdings" panose="05000000000000000000" pitchFamily="2" charset="2"/>
                        <a:buChar char="v"/>
                      </a:pPr>
                      <a:r>
                        <a:rPr lang="en-US" sz="1100" dirty="0">
                          <a:solidFill>
                            <a:schemeClr val="tx1"/>
                          </a:solidFill>
                        </a:rPr>
                        <a:t>OIC Compliance Check Request (both)</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Design, Testing</a:t>
                      </a:r>
                    </a:p>
                    <a:p>
                      <a:endParaRPr lang="en-US" sz="1100" dirty="0">
                        <a:solidFill>
                          <a:schemeClr val="tx1"/>
                        </a:solidFill>
                      </a:endParaRPr>
                    </a:p>
                  </a:txBody>
                  <a:tcPr/>
                </a:tc>
                <a:tc>
                  <a:txBody>
                    <a:bodyPr/>
                    <a:lstStyle/>
                    <a:p>
                      <a:r>
                        <a:rPr lang="en-US" sz="1100" dirty="0">
                          <a:solidFill>
                            <a:schemeClr val="tx1"/>
                          </a:solidFill>
                        </a:rPr>
                        <a:t>Nov/Dec</a:t>
                      </a:r>
                    </a:p>
                    <a:p>
                      <a:endParaRPr lang="en-US" sz="1100" dirty="0">
                        <a:solidFill>
                          <a:schemeClr val="tx1"/>
                        </a:solidFill>
                      </a:endParaRPr>
                    </a:p>
                    <a:p>
                      <a:r>
                        <a:rPr lang="en-US" sz="1100" dirty="0">
                          <a:solidFill>
                            <a:schemeClr val="tx1"/>
                          </a:solidFill>
                        </a:rPr>
                        <a:t>Testing </a:t>
                      </a:r>
                    </a:p>
                    <a:p>
                      <a:r>
                        <a:rPr lang="en-US" sz="1100" dirty="0">
                          <a:solidFill>
                            <a:schemeClr val="tx1"/>
                          </a:solidFill>
                        </a:rPr>
                        <a:t>May 2025</a:t>
                      </a:r>
                    </a:p>
                  </a:txBody>
                  <a:tcPr/>
                </a:tc>
                <a:tc>
                  <a:txBody>
                    <a:bodyPr/>
                    <a:lstStyle/>
                    <a:p>
                      <a:r>
                        <a:rPr lang="en-US" sz="1100" dirty="0">
                          <a:solidFill>
                            <a:schemeClr val="tx1"/>
                          </a:solidFill>
                        </a:rPr>
                        <a:t>Possible changes based on design</a:t>
                      </a:r>
                    </a:p>
                  </a:txBody>
                  <a:tcPr/>
                </a:tc>
                <a:extLst>
                  <a:ext uri="{0D108BD9-81ED-4DB2-BD59-A6C34878D82A}">
                    <a16:rowId xmlns:a16="http://schemas.microsoft.com/office/drawing/2014/main" val="3614010196"/>
                  </a:ext>
                </a:extLst>
              </a:tr>
              <a:tr h="375149">
                <a:tc>
                  <a:txBody>
                    <a:bodyPr/>
                    <a:lstStyle/>
                    <a:p>
                      <a:r>
                        <a:rPr lang="en-US" sz="1100" dirty="0">
                          <a:solidFill>
                            <a:schemeClr val="tx1"/>
                          </a:solidFill>
                        </a:rPr>
                        <a:t>Client Inventory &amp; Recon Outbound</a:t>
                      </a:r>
                    </a:p>
                  </a:txBody>
                  <a:tcPr/>
                </a:tc>
                <a:tc>
                  <a:txBody>
                    <a:bodyPr/>
                    <a:lstStyle/>
                    <a:p>
                      <a:r>
                        <a:rPr lang="en-US" sz="1100" dirty="0">
                          <a:solidFill>
                            <a:schemeClr val="tx1"/>
                          </a:solidFill>
                        </a:rPr>
                        <a:t>Testing</a:t>
                      </a:r>
                    </a:p>
                  </a:txBody>
                  <a:tcPr/>
                </a:tc>
                <a:tc>
                  <a:txBody>
                    <a:bodyPr/>
                    <a:lstStyle/>
                    <a:p>
                      <a:r>
                        <a:rPr lang="en-US" sz="1100" dirty="0">
                          <a:solidFill>
                            <a:schemeClr val="tx1"/>
                          </a:solidFill>
                        </a:rPr>
                        <a:t>Ready Now</a:t>
                      </a:r>
                    </a:p>
                  </a:txBody>
                  <a:tcPr/>
                </a:tc>
                <a:tc>
                  <a:txBody>
                    <a:bodyPr/>
                    <a:lstStyle/>
                    <a:p>
                      <a:r>
                        <a:rPr lang="en-US" sz="1100" dirty="0">
                          <a:solidFill>
                            <a:schemeClr val="tx1"/>
                          </a:solidFill>
                        </a:rPr>
                        <a:t>Designs completed in R3 with all AGO clients including Taxation</a:t>
                      </a:r>
                    </a:p>
                  </a:txBody>
                  <a:tcPr/>
                </a:tc>
                <a:extLst>
                  <a:ext uri="{0D108BD9-81ED-4DB2-BD59-A6C34878D82A}">
                    <a16:rowId xmlns:a16="http://schemas.microsoft.com/office/drawing/2014/main" val="518150481"/>
                  </a:ext>
                </a:extLst>
              </a:tr>
              <a:tr h="227769">
                <a:tc>
                  <a:txBody>
                    <a:bodyPr/>
                    <a:lstStyle/>
                    <a:p>
                      <a:r>
                        <a:rPr lang="en-US" sz="1100" dirty="0">
                          <a:solidFill>
                            <a:schemeClr val="tx1"/>
                          </a:solidFill>
                        </a:rPr>
                        <a:t>Data Migration</a:t>
                      </a:r>
                    </a:p>
                  </a:txBody>
                  <a:tcPr/>
                </a:tc>
                <a:tc>
                  <a:txBody>
                    <a:bodyPr/>
                    <a:lstStyle/>
                    <a:p>
                      <a:r>
                        <a:rPr lang="en-US" sz="1100" dirty="0">
                          <a:solidFill>
                            <a:schemeClr val="tx1"/>
                          </a:solidFill>
                        </a:rPr>
                        <a:t>Validation &amp; Testing</a:t>
                      </a:r>
                    </a:p>
                  </a:txBody>
                  <a:tcPr/>
                </a:tc>
                <a:tc>
                  <a:txBody>
                    <a:bodyPr/>
                    <a:lstStyle/>
                    <a:p>
                      <a:r>
                        <a:rPr lang="en-US" sz="1100" dirty="0">
                          <a:solidFill>
                            <a:schemeClr val="tx1"/>
                          </a:solidFill>
                        </a:rPr>
                        <a:t>Feb - Apr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100" dirty="0">
                        <a:solidFill>
                          <a:schemeClr val="tx1"/>
                        </a:solidFill>
                      </a:endParaRPr>
                    </a:p>
                  </a:txBody>
                  <a:tcPr/>
                </a:tc>
                <a:extLst>
                  <a:ext uri="{0D108BD9-81ED-4DB2-BD59-A6C34878D82A}">
                    <a16:rowId xmlns:a16="http://schemas.microsoft.com/office/drawing/2014/main" val="3194163592"/>
                  </a:ext>
                </a:extLst>
              </a:tr>
            </a:tbl>
          </a:graphicData>
        </a:graphic>
      </p:graphicFrame>
    </p:spTree>
    <p:extLst>
      <p:ext uri="{BB962C8B-B14F-4D97-AF65-F5344CB8AC3E}">
        <p14:creationId xmlns:p14="http://schemas.microsoft.com/office/powerpoint/2010/main" val="3127784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B580CF92-C5E6-48EC-A97D-E79203A5D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77" y="128179"/>
            <a:ext cx="835907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7AAD953-871E-4E5F-8517-8926202BFB71}"/>
              </a:ext>
            </a:extLst>
          </p:cNvPr>
          <p:cNvCxnSpPr>
            <a:cxnSpLocks/>
          </p:cNvCxnSpPr>
          <p:nvPr/>
        </p:nvCxnSpPr>
        <p:spPr>
          <a:xfrm>
            <a:off x="1640114" y="2604679"/>
            <a:ext cx="7128329"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927100" y="1487079"/>
            <a:ext cx="7937951" cy="2235200"/>
          </a:xfrm>
        </p:spPr>
        <p:txBody>
          <a:bodyPr>
            <a:normAutofit/>
          </a:bodyPr>
          <a:lstStyle/>
          <a:p>
            <a:pPr algn="r" eaLnBrk="1" fontAlgn="auto" hangingPunct="1">
              <a:lnSpc>
                <a:spcPct val="85000"/>
              </a:lnSpc>
              <a:spcAft>
                <a:spcPts val="0"/>
              </a:spcAft>
              <a:defRPr/>
            </a:pPr>
            <a:r>
              <a:rPr lang="en-US" sz="2800" dirty="0"/>
              <a:t>Validation of Stakeholder Feedback</a:t>
            </a:r>
            <a:br>
              <a:rPr lang="en-US" sz="2800" dirty="0"/>
            </a:br>
            <a:br>
              <a:rPr lang="en-US" sz="2800" dirty="0"/>
            </a:br>
            <a:endParaRPr lang="en-US" sz="2400" i="1" dirty="0"/>
          </a:p>
        </p:txBody>
      </p:sp>
    </p:spTree>
    <p:extLst>
      <p:ext uri="{BB962C8B-B14F-4D97-AF65-F5344CB8AC3E}">
        <p14:creationId xmlns:p14="http://schemas.microsoft.com/office/powerpoint/2010/main" val="73741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a:xfrm>
            <a:off x="903939" y="54906"/>
            <a:ext cx="7782859" cy="857250"/>
          </a:xfrm>
        </p:spPr>
        <p:txBody>
          <a:bodyPr>
            <a:noAutofit/>
          </a:bodyPr>
          <a:lstStyle/>
          <a:p>
            <a:pPr algn="l"/>
            <a:r>
              <a:rPr lang="en-US" sz="2800" dirty="0"/>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3123917892"/>
              </p:ext>
            </p:extLst>
          </p:nvPr>
        </p:nvGraphicFramePr>
        <p:xfrm>
          <a:off x="903940" y="912156"/>
          <a:ext cx="7782859" cy="4003040"/>
        </p:xfrm>
        <a:graphic>
          <a:graphicData uri="http://schemas.openxmlformats.org/drawingml/2006/table">
            <a:tbl>
              <a:tblPr firstRow="1" bandRow="1">
                <a:tableStyleId>{1FECB4D8-DB02-4DC6-A0A2-4F2EBAE1DC90}</a:tableStyleId>
              </a:tblPr>
              <a:tblGrid>
                <a:gridCol w="7782859">
                  <a:extLst>
                    <a:ext uri="{9D8B030D-6E8A-4147-A177-3AD203B41FA5}">
                      <a16:colId xmlns:a16="http://schemas.microsoft.com/office/drawing/2014/main" val="1754581659"/>
                    </a:ext>
                  </a:extLst>
                </a:gridCol>
              </a:tblGrid>
              <a:tr h="370840">
                <a:tc>
                  <a:txBody>
                    <a:bodyPr/>
                    <a:lstStyle/>
                    <a:p>
                      <a:pPr algn="ctr"/>
                      <a:r>
                        <a:rPr lang="en-US" sz="1800" dirty="0"/>
                        <a:t>Pain Points</a:t>
                      </a:r>
                    </a:p>
                  </a:txBody>
                  <a:tcPr/>
                </a:tc>
                <a:extLst>
                  <a:ext uri="{0D108BD9-81ED-4DB2-BD59-A6C34878D82A}">
                    <a16:rowId xmlns:a16="http://schemas.microsoft.com/office/drawing/2014/main" val="1580925226"/>
                  </a:ext>
                </a:extLst>
              </a:tr>
              <a:tr h="370840">
                <a:tc>
                  <a:txBody>
                    <a:bodyPr/>
                    <a:lstStyle/>
                    <a:p>
                      <a:r>
                        <a:rPr lang="en-US" sz="1400" dirty="0"/>
                        <a:t>Current collections system is inefficient and not programmed to handle certain aspects of the collections process, necessitating manual intervention (i.e., Tax memos process)</a:t>
                      </a:r>
                    </a:p>
                  </a:txBody>
                  <a:tcPr/>
                </a:tc>
                <a:extLst>
                  <a:ext uri="{0D108BD9-81ED-4DB2-BD59-A6C34878D82A}">
                    <a16:rowId xmlns:a16="http://schemas.microsoft.com/office/drawing/2014/main" val="2832493320"/>
                  </a:ext>
                </a:extLst>
              </a:tr>
              <a:tr h="370840">
                <a:tc>
                  <a:txBody>
                    <a:bodyPr/>
                    <a:lstStyle/>
                    <a:p>
                      <a:r>
                        <a:rPr lang="en-US" sz="1400" b="0" i="0" u="none" strike="noStrike" kern="1200" baseline="0" dirty="0">
                          <a:solidFill>
                            <a:schemeClr val="dk1"/>
                          </a:solidFill>
                          <a:latin typeface="+mn-lt"/>
                          <a:ea typeface="+mn-ea"/>
                          <a:cs typeface="+mn-cs"/>
                        </a:rPr>
                        <a:t>Concerns around Client Invoicing as it relates to the current Compass Reports system</a:t>
                      </a:r>
                    </a:p>
                  </a:txBody>
                  <a:tcPr/>
                </a:tc>
                <a:extLst>
                  <a:ext uri="{0D108BD9-81ED-4DB2-BD59-A6C34878D82A}">
                    <a16:rowId xmlns:a16="http://schemas.microsoft.com/office/drawing/2014/main" val="781866921"/>
                  </a:ext>
                </a:extLst>
              </a:tr>
              <a:tr h="370840">
                <a:tc>
                  <a:txBody>
                    <a:bodyPr/>
                    <a:lstStyle/>
                    <a:p>
                      <a:r>
                        <a:rPr lang="en-US" sz="1400" b="0" i="0" u="none" strike="noStrike" kern="1200" baseline="0" dirty="0">
                          <a:solidFill>
                            <a:schemeClr val="dk1"/>
                          </a:solidFill>
                          <a:latin typeface="+mn-lt"/>
                          <a:ea typeface="+mn-ea"/>
                          <a:cs typeface="+mn-cs"/>
                        </a:rPr>
                        <a:t>Concerned about system access for Debt Manager (as some Tax Examiners can currently access debtors in CUBS directly)</a:t>
                      </a:r>
                    </a:p>
                  </a:txBody>
                  <a:tcPr/>
                </a:tc>
                <a:extLst>
                  <a:ext uri="{0D108BD9-81ED-4DB2-BD59-A6C34878D82A}">
                    <a16:rowId xmlns:a16="http://schemas.microsoft.com/office/drawing/2014/main" val="313888256"/>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1058783163"/>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4189206487"/>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tc>
                <a:extLst>
                  <a:ext uri="{0D108BD9-81ED-4DB2-BD59-A6C34878D82A}">
                    <a16:rowId xmlns:a16="http://schemas.microsoft.com/office/drawing/2014/main" val="307699998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tc>
                <a:extLst>
                  <a:ext uri="{0D108BD9-81ED-4DB2-BD59-A6C34878D82A}">
                    <a16:rowId xmlns:a16="http://schemas.microsoft.com/office/drawing/2014/main" val="411972431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CA87B4C8-8462-6C40-F0A1-A7B3382FD870}"/>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562922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p:txBody>
          <a:bodyPr>
            <a:noAutofit/>
          </a:bodyPr>
          <a:lstStyle/>
          <a:p>
            <a:pPr algn="l"/>
            <a:r>
              <a:rPr lang="en-US" sz="2800" dirty="0"/>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536534236"/>
              </p:ext>
            </p:extLst>
          </p:nvPr>
        </p:nvGraphicFramePr>
        <p:xfrm>
          <a:off x="903941" y="1150437"/>
          <a:ext cx="7782859" cy="2966720"/>
        </p:xfrm>
        <a:graphic>
          <a:graphicData uri="http://schemas.openxmlformats.org/drawingml/2006/table">
            <a:tbl>
              <a:tblPr firstRow="1" bandRow="1">
                <a:tableStyleId>{9DCAF9ED-07DC-4A11-8D7F-57B35C25682E}</a:tableStyleId>
              </a:tblPr>
              <a:tblGrid>
                <a:gridCol w="7782859">
                  <a:extLst>
                    <a:ext uri="{9D8B030D-6E8A-4147-A177-3AD203B41FA5}">
                      <a16:colId xmlns:a16="http://schemas.microsoft.com/office/drawing/2014/main" val="1754581659"/>
                    </a:ext>
                  </a:extLst>
                </a:gridCol>
              </a:tblGrid>
              <a:tr h="370840">
                <a:tc>
                  <a:txBody>
                    <a:bodyPr/>
                    <a:lstStyle/>
                    <a:p>
                      <a:pPr algn="ctr"/>
                      <a:r>
                        <a:rPr lang="en-US" sz="1800" dirty="0"/>
                        <a:t>Critical Success Factors for PTAX</a:t>
                      </a:r>
                    </a:p>
                  </a:txBody>
                  <a:tcPr/>
                </a:tc>
                <a:extLst>
                  <a:ext uri="{0D108BD9-81ED-4DB2-BD59-A6C34878D82A}">
                    <a16:rowId xmlns:a16="http://schemas.microsoft.com/office/drawing/2014/main" val="1580925226"/>
                  </a:ext>
                </a:extLst>
              </a:tr>
              <a:tr h="370840">
                <a:tc>
                  <a:txBody>
                    <a:bodyPr/>
                    <a:lstStyle/>
                    <a:p>
                      <a:r>
                        <a:rPr lang="en-US" sz="1400" dirty="0"/>
                        <a:t>Training is paramount</a:t>
                      </a:r>
                    </a:p>
                  </a:txBody>
                  <a:tcPr/>
                </a:tc>
                <a:extLst>
                  <a:ext uri="{0D108BD9-81ED-4DB2-BD59-A6C34878D82A}">
                    <a16:rowId xmlns:a16="http://schemas.microsoft.com/office/drawing/2014/main" val="2832493320"/>
                  </a:ext>
                </a:extLst>
              </a:tr>
              <a:tr h="370840">
                <a:tc>
                  <a:txBody>
                    <a:bodyPr/>
                    <a:lstStyle/>
                    <a:p>
                      <a:r>
                        <a:rPr lang="en-US" sz="1400" u="none" strike="noStrike" kern="1200" baseline="0" dirty="0"/>
                        <a:t>Accurate reporting is critical</a:t>
                      </a:r>
                    </a:p>
                  </a:txBody>
                  <a:tcPr/>
                </a:tc>
                <a:extLst>
                  <a:ext uri="{0D108BD9-81ED-4DB2-BD59-A6C34878D82A}">
                    <a16:rowId xmlns:a16="http://schemas.microsoft.com/office/drawing/2014/main" val="781866921"/>
                  </a:ext>
                </a:extLst>
              </a:tr>
              <a:tr h="370840">
                <a:tc>
                  <a:txBody>
                    <a:bodyPr/>
                    <a:lstStyle/>
                    <a:p>
                      <a:pPr marL="0" indent="0">
                        <a:buFont typeface="Arial" panose="020B0604020202020204" pitchFamily="34" charset="0"/>
                        <a:buNone/>
                      </a:pPr>
                      <a:r>
                        <a:rPr lang="en-US" sz="1400" dirty="0">
                          <a:latin typeface="Franklin Gothic Book" panose="020B0503020102020204" pitchFamily="34" charset="0"/>
                          <a:ea typeface="Calibri" panose="020F0502020204030204" pitchFamily="34" charset="0"/>
                        </a:rPr>
                        <a:t>Less manual review/intervention</a:t>
                      </a:r>
                    </a:p>
                  </a:txBody>
                  <a:tcPr/>
                </a:tc>
                <a:extLst>
                  <a:ext uri="{0D108BD9-81ED-4DB2-BD59-A6C34878D82A}">
                    <a16:rowId xmlns:a16="http://schemas.microsoft.com/office/drawing/2014/main" val="313888256"/>
                  </a:ext>
                </a:extLst>
              </a:tr>
              <a:tr h="370840">
                <a:tc>
                  <a:txBody>
                    <a:bodyPr/>
                    <a:lstStyle/>
                    <a:p>
                      <a:r>
                        <a:rPr lang="en-US" sz="1400" b="0" i="0" u="none" strike="noStrike" kern="1200" baseline="0" dirty="0">
                          <a:solidFill>
                            <a:schemeClr val="dk1"/>
                          </a:solidFill>
                          <a:latin typeface="+mn-lt"/>
                          <a:ea typeface="+mn-ea"/>
                          <a:cs typeface="+mn-cs"/>
                        </a:rPr>
                        <a:t>Seamless integration between DM and OH Tax</a:t>
                      </a:r>
                    </a:p>
                  </a:txBody>
                  <a:tcPr/>
                </a:tc>
                <a:extLst>
                  <a:ext uri="{0D108BD9-81ED-4DB2-BD59-A6C34878D82A}">
                    <a16:rowId xmlns:a16="http://schemas.microsoft.com/office/drawing/2014/main" val="1058783163"/>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4189206487"/>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D48C5E9A-162D-11FD-7170-E46F468990F4}"/>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240120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1039017" y="464943"/>
            <a:ext cx="6129670" cy="445294"/>
          </a:xfrm>
          <a:noFill/>
        </p:spPr>
        <p:txBody>
          <a:bodyPr/>
          <a:lstStyle/>
          <a:p>
            <a:pPr algn="l" eaLnBrk="1" fontAlgn="auto" hangingPunct="1">
              <a:spcAft>
                <a:spcPts val="0"/>
              </a:spcAft>
              <a:defRPr/>
            </a:pPr>
            <a:r>
              <a:rPr lang="en-US" sz="3200" dirty="0"/>
              <a:t>Agenda</a:t>
            </a:r>
          </a:p>
        </p:txBody>
      </p:sp>
      <p:graphicFrame>
        <p:nvGraphicFramePr>
          <p:cNvPr id="5" name="Table 4">
            <a:extLst>
              <a:ext uri="{FF2B5EF4-FFF2-40B4-BE49-F238E27FC236}">
                <a16:creationId xmlns:a16="http://schemas.microsoft.com/office/drawing/2014/main" id="{94301B54-9554-48A3-96E0-A2BD726AC412}"/>
              </a:ext>
            </a:extLst>
          </p:cNvPr>
          <p:cNvGraphicFramePr>
            <a:graphicFrameLocks noGrp="1"/>
          </p:cNvGraphicFramePr>
          <p:nvPr>
            <p:extLst>
              <p:ext uri="{D42A27DB-BD31-4B8C-83A1-F6EECF244321}">
                <p14:modId xmlns:p14="http://schemas.microsoft.com/office/powerpoint/2010/main" val="3377899191"/>
              </p:ext>
            </p:extLst>
          </p:nvPr>
        </p:nvGraphicFramePr>
        <p:xfrm>
          <a:off x="1044352" y="1007239"/>
          <a:ext cx="7502924" cy="3378708"/>
        </p:xfrm>
        <a:graphic>
          <a:graphicData uri="http://schemas.openxmlformats.org/drawingml/2006/table">
            <a:tbl>
              <a:tblPr firstRow="1" bandRow="1">
                <a:tableStyleId>{EB344D84-9AFB-497E-A393-DC336BA19D2E}</a:tableStyleId>
              </a:tblPr>
              <a:tblGrid>
                <a:gridCol w="5274453">
                  <a:extLst>
                    <a:ext uri="{9D8B030D-6E8A-4147-A177-3AD203B41FA5}">
                      <a16:colId xmlns:a16="http://schemas.microsoft.com/office/drawing/2014/main" val="20000"/>
                    </a:ext>
                  </a:extLst>
                </a:gridCol>
                <a:gridCol w="2228471">
                  <a:extLst>
                    <a:ext uri="{9D8B030D-6E8A-4147-A177-3AD203B41FA5}">
                      <a16:colId xmlns:a16="http://schemas.microsoft.com/office/drawing/2014/main" val="2575590200"/>
                    </a:ext>
                  </a:extLst>
                </a:gridCol>
              </a:tblGrid>
              <a:tr h="230460">
                <a:tc>
                  <a:txBody>
                    <a:bodyPr/>
                    <a:lstStyle/>
                    <a:p>
                      <a:pPr marL="0" algn="l" defTabSz="914400" rtl="0" eaLnBrk="1" latinLnBrk="0" hangingPunct="1">
                        <a:lnSpc>
                          <a:spcPct val="85000"/>
                        </a:lnSpc>
                      </a:pPr>
                      <a:r>
                        <a:rPr lang="en-US" sz="1600" kern="1200" dirty="0"/>
                        <a:t>Discussion Topics</a:t>
                      </a:r>
                      <a:endParaRPr lang="en-US" sz="1600" b="1" i="0" kern="1200" dirty="0">
                        <a:solidFill>
                          <a:schemeClr val="tx1"/>
                        </a:solidFill>
                        <a:latin typeface="+mn-lt"/>
                        <a:ea typeface="Chronicle Display Black" charset="0"/>
                        <a:cs typeface="Chronicle Display Black" charset="0"/>
                      </a:endParaRPr>
                    </a:p>
                  </a:txBody>
                  <a:tcPr marL="68580" marR="68580" marT="34290" marB="34290" anchor="ctr"/>
                </a:tc>
                <a:tc>
                  <a:txBody>
                    <a:bodyPr/>
                    <a:lstStyle/>
                    <a:p>
                      <a:pPr marL="0" algn="l" defTabSz="914400" rtl="0" eaLnBrk="1" latinLnBrk="0" hangingPunct="1">
                        <a:lnSpc>
                          <a:spcPct val="85000"/>
                        </a:lnSpc>
                      </a:pPr>
                      <a:r>
                        <a:rPr lang="en-US" sz="1600" b="1" i="0" kern="1200" dirty="0">
                          <a:solidFill>
                            <a:schemeClr val="bg1"/>
                          </a:solidFill>
                          <a:latin typeface="+mn-lt"/>
                          <a:ea typeface="Chronicle Display Black" charset="0"/>
                          <a:cs typeface="Chronicle Display Black" charset="0"/>
                        </a:rPr>
                        <a:t>Presenters</a:t>
                      </a:r>
                    </a:p>
                  </a:txBody>
                  <a:tcPr marL="68580" marR="68580" marT="34290" marB="34290" anchor="ctr"/>
                </a:tc>
                <a:extLst>
                  <a:ext uri="{0D108BD9-81ED-4DB2-BD59-A6C34878D82A}">
                    <a16:rowId xmlns:a16="http://schemas.microsoft.com/office/drawing/2014/main" val="10000"/>
                  </a:ext>
                </a:extLst>
              </a:tr>
              <a:tr h="176662">
                <a:tc>
                  <a:txBody>
                    <a:bodyPr/>
                    <a:lstStyle/>
                    <a:p>
                      <a:pPr marL="0" marR="0" lvl="0" indent="0" algn="l" defTabSz="4572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Welcome &amp; Introductions</a:t>
                      </a:r>
                    </a:p>
                  </a:txBody>
                  <a:tcPr marL="68580" marR="68580" marT="34290" marB="34290" anchor="ctr"/>
                </a:tc>
                <a:tc>
                  <a:txBody>
                    <a:bodyPr/>
                    <a:lstStyle/>
                    <a:p>
                      <a:pPr marL="0" marR="0" indent="0" algn="l" rtl="0" eaLnBrk="1" fontAlgn="auto" latinLnBrk="0" hangingPunct="1">
                        <a:lnSpc>
                          <a:spcPct val="130000"/>
                        </a:lnSpc>
                        <a:spcBef>
                          <a:spcPts val="100"/>
                        </a:spcBef>
                        <a:spcAft>
                          <a:spcPts val="0"/>
                        </a:spcAft>
                        <a:buFontTx/>
                        <a:buNone/>
                      </a:pPr>
                      <a:r>
                        <a:rPr lang="en-US" sz="1100" b="0" dirty="0">
                          <a:solidFill>
                            <a:schemeClr val="tx1"/>
                          </a:solidFill>
                          <a:latin typeface="+mn-lt"/>
                          <a:ea typeface="Open Sans" charset="0"/>
                          <a:cs typeface="Open Sans" charset="0"/>
                        </a:rPr>
                        <a:t>Rebecca Hartman</a:t>
                      </a:r>
                    </a:p>
                  </a:txBody>
                  <a:tcPr marL="68580" marR="68580" marT="34290" marB="34290"/>
                </a:tc>
                <a:extLst>
                  <a:ext uri="{0D108BD9-81ED-4DB2-BD59-A6C34878D82A}">
                    <a16:rowId xmlns:a16="http://schemas.microsoft.com/office/drawing/2014/main" val="1585442628"/>
                  </a:ext>
                </a:extLst>
              </a:tr>
              <a:tr h="176662">
                <a:tc>
                  <a:txBody>
                    <a:bodyPr/>
                    <a:lstStyle/>
                    <a:p>
                      <a:pPr marL="0" marR="0" indent="0" algn="l" rtl="0" eaLnBrk="1" fontAlgn="auto" latinLnBrk="0" hangingPunct="1">
                        <a:lnSpc>
                          <a:spcPct val="130000"/>
                        </a:lnSpc>
                        <a:spcBef>
                          <a:spcPts val="100"/>
                        </a:spcBef>
                        <a:spcAft>
                          <a:spcPts val="0"/>
                        </a:spcAft>
                        <a:buFontTx/>
                        <a:buNone/>
                      </a:pPr>
                      <a:r>
                        <a:rPr lang="en-US" sz="1100" dirty="0"/>
                        <a:t>CARES Program Overview</a:t>
                      </a:r>
                    </a:p>
                    <a:p>
                      <a:pPr marL="0" marR="0" indent="0" algn="l" rtl="0" eaLnBrk="1" fontAlgn="auto" latinLnBrk="0" hangingPunct="1">
                        <a:lnSpc>
                          <a:spcPct val="130000"/>
                        </a:lnSpc>
                        <a:spcBef>
                          <a:spcPts val="100"/>
                        </a:spcBef>
                        <a:spcAft>
                          <a:spcPts val="0"/>
                        </a:spcAft>
                        <a:buFontTx/>
                        <a:buNone/>
                      </a:pPr>
                      <a:r>
                        <a:rPr lang="en-US" sz="1100" dirty="0"/>
                        <a:t>Rollout #4 Scope, Objectives and Timelines</a:t>
                      </a:r>
                    </a:p>
                  </a:txBody>
                  <a:tcPr marL="68580" marR="68580" marT="34290" marB="34290" anchor="ctr"/>
                </a:tc>
                <a:tc>
                  <a:txBody>
                    <a:bodyPr/>
                    <a:lstStyle/>
                    <a:p>
                      <a:pPr marL="0" marR="0" indent="0" algn="l" rtl="0" eaLnBrk="1" fontAlgn="auto" latinLnBrk="0" hangingPunct="1">
                        <a:lnSpc>
                          <a:spcPct val="130000"/>
                        </a:lnSpc>
                        <a:spcBef>
                          <a:spcPts val="100"/>
                        </a:spcBef>
                        <a:spcAft>
                          <a:spcPts val="0"/>
                        </a:spcAft>
                        <a:buFontTx/>
                        <a:buNone/>
                      </a:pPr>
                      <a:r>
                        <a:rPr lang="en-US" sz="1100" b="0" dirty="0">
                          <a:solidFill>
                            <a:schemeClr val="tx1"/>
                          </a:solidFill>
                          <a:latin typeface="+mn-lt"/>
                          <a:ea typeface="Open Sans" charset="0"/>
                          <a:cs typeface="Open Sans" charset="0"/>
                        </a:rPr>
                        <a:t>David Montgomery</a:t>
                      </a:r>
                      <a:endParaRPr lang="en-US" sz="1100" b="0" strike="sngStrike" dirty="0">
                        <a:solidFill>
                          <a:srgbClr val="FF0000"/>
                        </a:solidFill>
                        <a:latin typeface="+mn-lt"/>
                        <a:ea typeface="Open Sans" charset="0"/>
                        <a:cs typeface="Open Sans" charset="0"/>
                      </a:endParaRPr>
                    </a:p>
                  </a:txBody>
                  <a:tcPr marL="68580" marR="68580" marT="34290" marB="34290"/>
                </a:tc>
                <a:extLst>
                  <a:ext uri="{0D108BD9-81ED-4DB2-BD59-A6C34878D82A}">
                    <a16:rowId xmlns:a16="http://schemas.microsoft.com/office/drawing/2014/main" val="1134391332"/>
                  </a:ext>
                </a:extLst>
              </a:tr>
              <a:tr h="207469">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Rollout #4 Plans</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CARES Project Team</a:t>
                      </a:r>
                    </a:p>
                  </a:txBody>
                  <a:tcPr marL="68580" marR="68580" marT="34290" marB="34290"/>
                </a:tc>
                <a:extLst>
                  <a:ext uri="{0D108BD9-81ED-4DB2-BD59-A6C34878D82A}">
                    <a16:rowId xmlns:a16="http://schemas.microsoft.com/office/drawing/2014/main" val="2612933977"/>
                  </a:ext>
                </a:extLst>
              </a:tr>
              <a:tr h="207469">
                <a:tc>
                  <a:txBody>
                    <a:bodyPr/>
                    <a:lstStyle/>
                    <a:p>
                      <a:pPr marL="457200" marR="0" lvl="1"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Workflows/Interfaces</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Marissa Smith</a:t>
                      </a:r>
                    </a:p>
                  </a:txBody>
                  <a:tcPr marL="68580" marR="68580" marT="34290" marB="34290"/>
                </a:tc>
                <a:extLst>
                  <a:ext uri="{0D108BD9-81ED-4DB2-BD59-A6C34878D82A}">
                    <a16:rowId xmlns:a16="http://schemas.microsoft.com/office/drawing/2014/main" val="2509278603"/>
                  </a:ext>
                </a:extLst>
              </a:tr>
              <a:tr h="207469">
                <a:tc>
                  <a:txBody>
                    <a:bodyPr/>
                    <a:lstStyle/>
                    <a:p>
                      <a:pPr marL="457200" marR="0" lvl="1"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Iteration Plan</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Lisa Harrison</a:t>
                      </a:r>
                    </a:p>
                  </a:txBody>
                  <a:tcPr marL="68580" marR="68580" marT="34290" marB="34290"/>
                </a:tc>
                <a:extLst>
                  <a:ext uri="{0D108BD9-81ED-4DB2-BD59-A6C34878D82A}">
                    <a16:rowId xmlns:a16="http://schemas.microsoft.com/office/drawing/2014/main" val="3827801518"/>
                  </a:ext>
                </a:extLst>
              </a:tr>
              <a:tr h="207469">
                <a:tc>
                  <a:txBody>
                    <a:bodyPr/>
                    <a:lstStyle/>
                    <a:p>
                      <a:pPr marL="457200" marR="0" lvl="1"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Data Migration Plans</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Timothy Greene</a:t>
                      </a:r>
                    </a:p>
                  </a:txBody>
                  <a:tcPr marL="68580" marR="68580" marT="34290" marB="34290"/>
                </a:tc>
                <a:extLst>
                  <a:ext uri="{0D108BD9-81ED-4DB2-BD59-A6C34878D82A}">
                    <a16:rowId xmlns:a16="http://schemas.microsoft.com/office/drawing/2014/main" val="3415342033"/>
                  </a:ext>
                </a:extLst>
              </a:tr>
              <a:tr h="207469">
                <a:tc>
                  <a:txBody>
                    <a:bodyPr/>
                    <a:lstStyle/>
                    <a:p>
                      <a:pPr marL="457200" marR="0" lvl="1"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Department of Taxation – Expected Involvement</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Roy Robinson</a:t>
                      </a:r>
                    </a:p>
                  </a:txBody>
                  <a:tcPr marL="68580" marR="68580" marT="34290" marB="34290"/>
                </a:tc>
                <a:extLst>
                  <a:ext uri="{0D108BD9-81ED-4DB2-BD59-A6C34878D82A}">
                    <a16:rowId xmlns:a16="http://schemas.microsoft.com/office/drawing/2014/main" val="1320908660"/>
                  </a:ext>
                </a:extLst>
              </a:tr>
              <a:tr h="207469">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Validate Stakeholder Feedback from Discovery Phase</a:t>
                      </a:r>
                    </a:p>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Standing Meeting Schedule Proposal</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Rebecca Hartman</a:t>
                      </a:r>
                    </a:p>
                  </a:txBody>
                  <a:tcPr marL="68580" marR="68580" marT="34290" marB="34290"/>
                </a:tc>
                <a:extLst>
                  <a:ext uri="{0D108BD9-81ED-4DB2-BD59-A6C34878D82A}">
                    <a16:rowId xmlns:a16="http://schemas.microsoft.com/office/drawing/2014/main" val="3641592052"/>
                  </a:ext>
                </a:extLst>
              </a:tr>
              <a:tr h="207469">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Open Discussion</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All</a:t>
                      </a:r>
                    </a:p>
                  </a:txBody>
                  <a:tcPr marL="68580" marR="68580" marT="34290" marB="34290" anchor="ctr"/>
                </a:tc>
                <a:extLst>
                  <a:ext uri="{0D108BD9-81ED-4DB2-BD59-A6C34878D82A}">
                    <a16:rowId xmlns:a16="http://schemas.microsoft.com/office/drawing/2014/main" val="1511479369"/>
                  </a:ext>
                </a:extLst>
              </a:tr>
              <a:tr h="207469">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dirty="0">
                          <a:solidFill>
                            <a:schemeClr val="tx1"/>
                          </a:solidFill>
                          <a:latin typeface="+mn-lt"/>
                          <a:ea typeface="Open Sans" charset="0"/>
                          <a:cs typeface="Open Sans" charset="0"/>
                        </a:rPr>
                        <a:t>Wrap-up</a:t>
                      </a:r>
                    </a:p>
                  </a:txBody>
                  <a:tcPr marL="68580" marR="68580" marT="34290" marB="34290" anchor="ctr"/>
                </a:tc>
                <a:tc>
                  <a:txBody>
                    <a:bodyPr/>
                    <a:lstStyle/>
                    <a:p>
                      <a:pPr marL="0" marR="0" lvl="0" indent="0" algn="l" defTabSz="914400" rtl="0" eaLnBrk="1" fontAlgn="auto" latinLnBrk="0" hangingPunct="1">
                        <a:lnSpc>
                          <a:spcPct val="130000"/>
                        </a:lnSpc>
                        <a:spcBef>
                          <a:spcPts val="100"/>
                        </a:spcBef>
                        <a:spcAft>
                          <a:spcPts val="0"/>
                        </a:spcAft>
                        <a:buClrTx/>
                        <a:buSzTx/>
                        <a:buFontTx/>
                        <a:buNone/>
                        <a:tabLst/>
                        <a:defRPr/>
                      </a:pPr>
                      <a:r>
                        <a:rPr lang="en-US" sz="1100" b="0" i="0" dirty="0">
                          <a:solidFill>
                            <a:schemeClr val="tx1"/>
                          </a:solidFill>
                          <a:latin typeface="+mn-lt"/>
                          <a:ea typeface="Open Sans" charset="0"/>
                          <a:cs typeface="Open Sans" charset="0"/>
                        </a:rPr>
                        <a:t>Rebecca Hartman</a:t>
                      </a:r>
                    </a:p>
                  </a:txBody>
                  <a:tcPr marL="68580" marR="68580" marT="34290" marB="34290" anchor="ctr"/>
                </a:tc>
                <a:extLst>
                  <a:ext uri="{0D108BD9-81ED-4DB2-BD59-A6C34878D82A}">
                    <a16:rowId xmlns:a16="http://schemas.microsoft.com/office/drawing/2014/main" val="1628316458"/>
                  </a:ext>
                </a:extLst>
              </a:tr>
            </a:tbl>
          </a:graphicData>
        </a:graphic>
      </p:graphicFrame>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p:txBody>
          <a:bodyPr>
            <a:noAutofit/>
          </a:bodyPr>
          <a:lstStyle/>
          <a:p>
            <a:pPr algn="l"/>
            <a:r>
              <a:rPr lang="en-US" sz="2800" dirty="0"/>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1728878698"/>
              </p:ext>
            </p:extLst>
          </p:nvPr>
        </p:nvGraphicFramePr>
        <p:xfrm>
          <a:off x="903941" y="1355153"/>
          <a:ext cx="7782859" cy="2966720"/>
        </p:xfrm>
        <a:graphic>
          <a:graphicData uri="http://schemas.openxmlformats.org/drawingml/2006/table">
            <a:tbl>
              <a:tblPr firstRow="1" bandRow="1">
                <a:tableStyleId>{B301B821-A1FF-4177-AEE7-76D212191A09}</a:tableStyleId>
              </a:tblPr>
              <a:tblGrid>
                <a:gridCol w="7782859">
                  <a:extLst>
                    <a:ext uri="{9D8B030D-6E8A-4147-A177-3AD203B41FA5}">
                      <a16:colId xmlns:a16="http://schemas.microsoft.com/office/drawing/2014/main" val="1754581659"/>
                    </a:ext>
                  </a:extLst>
                </a:gridCol>
              </a:tblGrid>
              <a:tr h="370840">
                <a:tc>
                  <a:txBody>
                    <a:bodyPr/>
                    <a:lstStyle/>
                    <a:p>
                      <a:pPr algn="ctr"/>
                      <a:r>
                        <a:rPr lang="en-US" sz="1800" dirty="0"/>
                        <a:t>PTAX IT Concerns</a:t>
                      </a:r>
                    </a:p>
                  </a:txBody>
                  <a:tcPr/>
                </a:tc>
                <a:extLst>
                  <a:ext uri="{0D108BD9-81ED-4DB2-BD59-A6C34878D82A}">
                    <a16:rowId xmlns:a16="http://schemas.microsoft.com/office/drawing/2014/main" val="1580925226"/>
                  </a:ext>
                </a:extLst>
              </a:tr>
              <a:tr h="370840">
                <a:tc>
                  <a:txBody>
                    <a:bodyPr/>
                    <a:lstStyle/>
                    <a:p>
                      <a:r>
                        <a:rPr lang="en-US" sz="1400" dirty="0"/>
                        <a:t>Ensuring the webservice integration for Debt Manager is implemented successfully</a:t>
                      </a:r>
                    </a:p>
                  </a:txBody>
                  <a:tcPr/>
                </a:tc>
                <a:extLst>
                  <a:ext uri="{0D108BD9-81ED-4DB2-BD59-A6C34878D82A}">
                    <a16:rowId xmlns:a16="http://schemas.microsoft.com/office/drawing/2014/main" val="2832493320"/>
                  </a:ext>
                </a:extLst>
              </a:tr>
              <a:tr h="370840">
                <a:tc>
                  <a:txBody>
                    <a:bodyPr/>
                    <a:lstStyle/>
                    <a:p>
                      <a:r>
                        <a:rPr lang="en-US" sz="1400" u="none" strike="noStrike" kern="1200" baseline="0" dirty="0"/>
                        <a:t>Maintaining open lines of communication between AGO ITS &amp; Taxation IT</a:t>
                      </a:r>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781866921"/>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313888256"/>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1058783163"/>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4189206487"/>
                  </a:ext>
                </a:extLst>
              </a:tr>
              <a:tr h="370840">
                <a:tc>
                  <a:txBody>
                    <a:bodyPr/>
                    <a:lstStyle/>
                    <a:p>
                      <a:endParaRPr lang="en-US"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44F5C8F8-D107-CFE9-C745-9BC41886F229}"/>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19026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3C8E0-F00B-49D8-94B1-F228D4403084}"/>
              </a:ext>
            </a:extLst>
          </p:cNvPr>
          <p:cNvSpPr>
            <a:spLocks noGrp="1"/>
          </p:cNvSpPr>
          <p:nvPr>
            <p:ph type="title"/>
          </p:nvPr>
        </p:nvSpPr>
        <p:spPr/>
        <p:txBody>
          <a:bodyPr>
            <a:normAutofit/>
          </a:bodyPr>
          <a:lstStyle/>
          <a:p>
            <a:pPr algn="l"/>
            <a:r>
              <a:rPr lang="en-US" sz="2800" dirty="0"/>
              <a:t>Proposed Standing Meeting Cadence</a:t>
            </a:r>
          </a:p>
        </p:txBody>
      </p:sp>
      <p:sp>
        <p:nvSpPr>
          <p:cNvPr id="3" name="Content Placeholder 2">
            <a:extLst>
              <a:ext uri="{FF2B5EF4-FFF2-40B4-BE49-F238E27FC236}">
                <a16:creationId xmlns:a16="http://schemas.microsoft.com/office/drawing/2014/main" id="{822DD20F-8BEC-464C-B85E-8C6B87191F2D}"/>
              </a:ext>
            </a:extLst>
          </p:cNvPr>
          <p:cNvSpPr>
            <a:spLocks noGrp="1"/>
          </p:cNvSpPr>
          <p:nvPr>
            <p:ph idx="1"/>
          </p:nvPr>
        </p:nvSpPr>
        <p:spPr/>
        <p:txBody>
          <a:bodyPr>
            <a:normAutofit/>
          </a:bodyPr>
          <a:lstStyle/>
          <a:p>
            <a:r>
              <a:rPr lang="en-US" sz="2400" dirty="0"/>
              <a:t>Frequency: Bi-weekly </a:t>
            </a:r>
          </a:p>
          <a:p>
            <a:r>
              <a:rPr lang="en-US" sz="2400" dirty="0"/>
              <a:t>Day/time: Wednesdays at 11 am</a:t>
            </a:r>
          </a:p>
          <a:p>
            <a:r>
              <a:rPr lang="en-US" sz="2400" dirty="0"/>
              <a:t>Duration: 1 hour</a:t>
            </a:r>
          </a:p>
          <a:p>
            <a:r>
              <a:rPr lang="en-US" sz="2400" dirty="0"/>
              <a:t>First three meeting dates:</a:t>
            </a:r>
          </a:p>
          <a:p>
            <a:pPr lvl="1">
              <a:buFont typeface="Wingdings" panose="05000000000000000000" pitchFamily="2" charset="2"/>
              <a:buChar char="§"/>
            </a:pPr>
            <a:r>
              <a:rPr lang="en-US" sz="2400" dirty="0"/>
              <a:t>August 14, 2024</a:t>
            </a:r>
          </a:p>
          <a:p>
            <a:pPr lvl="1">
              <a:buFont typeface="Wingdings" panose="05000000000000000000" pitchFamily="2" charset="2"/>
              <a:buChar char="§"/>
            </a:pPr>
            <a:r>
              <a:rPr lang="en-US" sz="2400" dirty="0"/>
              <a:t>August 28, 2024</a:t>
            </a:r>
          </a:p>
          <a:p>
            <a:pPr lvl="1">
              <a:buFont typeface="Wingdings" panose="05000000000000000000" pitchFamily="2" charset="2"/>
              <a:buChar char="§"/>
            </a:pPr>
            <a:r>
              <a:rPr lang="en-US" sz="2400" dirty="0"/>
              <a:t>September 11, 2024</a:t>
            </a:r>
          </a:p>
          <a:p>
            <a:pPr lvl="1"/>
            <a:endParaRPr lang="en-US" sz="2400" dirty="0"/>
          </a:p>
        </p:txBody>
      </p:sp>
      <p:pic>
        <p:nvPicPr>
          <p:cNvPr id="4" name="Picture 3">
            <a:extLst>
              <a:ext uri="{FF2B5EF4-FFF2-40B4-BE49-F238E27FC236}">
                <a16:creationId xmlns:a16="http://schemas.microsoft.com/office/drawing/2014/main" id="{BEBE68FD-199E-9945-5833-2A014F9B8389}"/>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403401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3C8E0-F00B-49D8-94B1-F228D4403084}"/>
              </a:ext>
            </a:extLst>
          </p:cNvPr>
          <p:cNvSpPr>
            <a:spLocks noGrp="1"/>
          </p:cNvSpPr>
          <p:nvPr>
            <p:ph type="title"/>
          </p:nvPr>
        </p:nvSpPr>
        <p:spPr/>
        <p:txBody>
          <a:bodyPr>
            <a:noAutofit/>
          </a:bodyPr>
          <a:lstStyle/>
          <a:p>
            <a:pPr algn="l"/>
            <a:r>
              <a:rPr lang="en-US" sz="2800" dirty="0"/>
              <a:t>Bi-Weekly Meeting – Proposed Agenda</a:t>
            </a:r>
          </a:p>
        </p:txBody>
      </p:sp>
      <p:sp>
        <p:nvSpPr>
          <p:cNvPr id="3" name="Content Placeholder 2">
            <a:extLst>
              <a:ext uri="{FF2B5EF4-FFF2-40B4-BE49-F238E27FC236}">
                <a16:creationId xmlns:a16="http://schemas.microsoft.com/office/drawing/2014/main" id="{822DD20F-8BEC-464C-B85E-8C6B87191F2D}"/>
              </a:ext>
            </a:extLst>
          </p:cNvPr>
          <p:cNvSpPr>
            <a:spLocks noGrp="1"/>
          </p:cNvSpPr>
          <p:nvPr>
            <p:ph idx="1"/>
          </p:nvPr>
        </p:nvSpPr>
        <p:spPr/>
        <p:txBody>
          <a:bodyPr>
            <a:noAutofit/>
          </a:bodyPr>
          <a:lstStyle/>
          <a:p>
            <a:r>
              <a:rPr lang="en-US" sz="2400" dirty="0"/>
              <a:t>Current Status</a:t>
            </a:r>
          </a:p>
          <a:p>
            <a:r>
              <a:rPr lang="en-US" sz="2400" dirty="0"/>
              <a:t>Accomplishments</a:t>
            </a:r>
          </a:p>
          <a:p>
            <a:r>
              <a:rPr lang="en-US" sz="2400" dirty="0"/>
              <a:t>Obstacles/Issues/Risks</a:t>
            </a:r>
          </a:p>
          <a:p>
            <a:r>
              <a:rPr lang="en-US" sz="2400" dirty="0"/>
              <a:t>Schedule Review</a:t>
            </a:r>
          </a:p>
          <a:p>
            <a:pPr lvl="1"/>
            <a:r>
              <a:rPr lang="en-US" sz="2400" dirty="0"/>
              <a:t>Next 30 Days</a:t>
            </a:r>
          </a:p>
          <a:p>
            <a:r>
              <a:rPr lang="en-US" sz="2400" dirty="0"/>
              <a:t>Action Items</a:t>
            </a:r>
          </a:p>
          <a:p>
            <a:r>
              <a:rPr lang="en-US" sz="2400" dirty="0"/>
              <a:t>Resources Check-in</a:t>
            </a:r>
          </a:p>
          <a:p>
            <a:r>
              <a:rPr lang="en-US" sz="2400" dirty="0"/>
              <a:t>Comments/Questions</a:t>
            </a:r>
          </a:p>
          <a:p>
            <a:pPr lvl="1"/>
            <a:endParaRPr lang="en-US" sz="2400" dirty="0"/>
          </a:p>
        </p:txBody>
      </p:sp>
      <p:pic>
        <p:nvPicPr>
          <p:cNvPr id="4" name="Picture 3">
            <a:extLst>
              <a:ext uri="{FF2B5EF4-FFF2-40B4-BE49-F238E27FC236}">
                <a16:creationId xmlns:a16="http://schemas.microsoft.com/office/drawing/2014/main" id="{A7197954-161C-8D21-B685-C4AD3DA78375}"/>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77127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p>
          <a:p>
            <a:pPr>
              <a:defRPr/>
            </a:pPr>
            <a:r>
              <a:rPr lang="en-US" dirty="0"/>
              <a:t>Thank You!</a:t>
            </a:r>
          </a:p>
        </p:txBody>
      </p:sp>
    </p:spTree>
    <p:extLst>
      <p:ext uri="{BB962C8B-B14F-4D97-AF65-F5344CB8AC3E}">
        <p14:creationId xmlns:p14="http://schemas.microsoft.com/office/powerpoint/2010/main" val="4192085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B580CF92-C5E6-48EC-A97D-E79203A5D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77" y="128179"/>
            <a:ext cx="835907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7AAD953-871E-4E5F-8517-8926202BFB71}"/>
              </a:ext>
            </a:extLst>
          </p:cNvPr>
          <p:cNvCxnSpPr>
            <a:cxnSpLocks/>
          </p:cNvCxnSpPr>
          <p:nvPr/>
        </p:nvCxnSpPr>
        <p:spPr>
          <a:xfrm>
            <a:off x="1640114" y="2604679"/>
            <a:ext cx="7128329"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927100" y="1487079"/>
            <a:ext cx="7937951" cy="2235200"/>
          </a:xfrm>
        </p:spPr>
        <p:txBody>
          <a:bodyPr>
            <a:normAutofit/>
          </a:bodyPr>
          <a:lstStyle/>
          <a:p>
            <a:pPr algn="r" eaLnBrk="1" fontAlgn="auto" hangingPunct="1">
              <a:lnSpc>
                <a:spcPct val="85000"/>
              </a:lnSpc>
              <a:spcAft>
                <a:spcPts val="0"/>
              </a:spcAft>
              <a:defRPr/>
            </a:pPr>
            <a:r>
              <a:rPr lang="en-US" sz="2800" dirty="0"/>
              <a:t>Rollout #4 - Program Overview, Scope &amp; Objectives</a:t>
            </a:r>
            <a:br>
              <a:rPr lang="en-US" sz="2800" dirty="0"/>
            </a:br>
            <a:br>
              <a:rPr lang="en-US" sz="2800" dirty="0"/>
            </a:br>
            <a:endParaRPr lang="en-US" sz="2400" i="1" dirty="0"/>
          </a:p>
        </p:txBody>
      </p:sp>
    </p:spTree>
    <p:extLst>
      <p:ext uri="{BB962C8B-B14F-4D97-AF65-F5344CB8AC3E}">
        <p14:creationId xmlns:p14="http://schemas.microsoft.com/office/powerpoint/2010/main" val="1350703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21138-BB20-48BE-BA1C-E2B3316B81AF}"/>
              </a:ext>
            </a:extLst>
          </p:cNvPr>
          <p:cNvSpPr>
            <a:spLocks noGrp="1"/>
          </p:cNvSpPr>
          <p:nvPr>
            <p:ph type="title"/>
          </p:nvPr>
        </p:nvSpPr>
        <p:spPr>
          <a:xfrm>
            <a:off x="921239" y="373965"/>
            <a:ext cx="5813016" cy="530560"/>
          </a:xfrm>
          <a:noFill/>
        </p:spPr>
        <p:txBody>
          <a:bodyPr>
            <a:normAutofit/>
          </a:bodyPr>
          <a:lstStyle/>
          <a:p>
            <a:pPr lvl="0" algn="l" defTabSz="914400">
              <a:lnSpc>
                <a:spcPct val="90000"/>
              </a:lnSpc>
              <a:defRPr/>
            </a:pPr>
            <a:r>
              <a:rPr lang="en-US" sz="3200" dirty="0"/>
              <a:t>High Level Program Timeline</a:t>
            </a:r>
            <a:endParaRPr lang="en-US" sz="3200" dirty="0">
              <a:latin typeface="Open Sans Semibold"/>
            </a:endParaRPr>
          </a:p>
        </p:txBody>
      </p:sp>
      <p:sp>
        <p:nvSpPr>
          <p:cNvPr id="4" name="Rectangle 3">
            <a:extLst>
              <a:ext uri="{FF2B5EF4-FFF2-40B4-BE49-F238E27FC236}">
                <a16:creationId xmlns:a16="http://schemas.microsoft.com/office/drawing/2014/main" id="{A3F2D8AE-0D4B-42BF-92CA-2167651E04EB}"/>
              </a:ext>
            </a:extLst>
          </p:cNvPr>
          <p:cNvSpPr/>
          <p:nvPr/>
        </p:nvSpPr>
        <p:spPr>
          <a:xfrm>
            <a:off x="853345" y="954750"/>
            <a:ext cx="8158049" cy="89255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Franklin Gothic Book"/>
                <a:ea typeface="+mn-ea"/>
                <a:cs typeface="+mn-cs"/>
              </a:rPr>
              <a:t>A phased implementation strategy minimizes risk by incrementally building out core system functionality in a logical, sequential manner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Franklin Gothic Book"/>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Franklin Gothic Book"/>
              <a:ea typeface="+mn-ea"/>
              <a:cs typeface="+mn-cs"/>
            </a:endParaRPr>
          </a:p>
        </p:txBody>
      </p:sp>
      <p:sp>
        <p:nvSpPr>
          <p:cNvPr id="5" name="Rectangle 4">
            <a:extLst>
              <a:ext uri="{FF2B5EF4-FFF2-40B4-BE49-F238E27FC236}">
                <a16:creationId xmlns:a16="http://schemas.microsoft.com/office/drawing/2014/main" id="{4880A995-7E63-4ED1-BBC9-D985F07DEAEB}"/>
              </a:ext>
            </a:extLst>
          </p:cNvPr>
          <p:cNvSpPr/>
          <p:nvPr/>
        </p:nvSpPr>
        <p:spPr>
          <a:xfrm>
            <a:off x="853345" y="1529822"/>
            <a:ext cx="8216329" cy="141577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000000"/>
                </a:solidFill>
                <a:effectLst/>
                <a:uLnTx/>
                <a:uFillTx/>
                <a:latin typeface="Franklin Gothic Book"/>
                <a:ea typeface="+mn-ea"/>
                <a:cs typeface="+mn-cs"/>
              </a:rPr>
              <a:t>Initial Rollout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Franklin Gothic Book"/>
                <a:ea typeface="+mn-ea"/>
                <a:cs typeface="+mn-cs"/>
              </a:rPr>
              <a:t>Lay the Foundation </a:t>
            </a:r>
            <a:r>
              <a:rPr kumimoji="0" lang="en-US" sz="1200" b="0" i="0" u="none" strike="noStrike" kern="1200" cap="none" spc="0" normalizeH="0" baseline="0" noProof="0" dirty="0">
                <a:ln>
                  <a:noFill/>
                </a:ln>
                <a:solidFill>
                  <a:srgbClr val="000000"/>
                </a:solidFill>
                <a:effectLst/>
                <a:uLnTx/>
                <a:uFillTx/>
                <a:latin typeface="Franklin Gothic Book"/>
                <a:ea typeface="+mn-ea"/>
                <a:cs typeface="+mn-cs"/>
              </a:rPr>
              <a:t>– Core functionality that will benefit all aspects of the business, including common Workflows, Integrations, Letters, and Reports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Franklin Gothic Book"/>
                <a:ea typeface="+mn-ea"/>
                <a:cs typeface="+mn-cs"/>
              </a:rPr>
              <a:t>Add the Business but Keep it Simple </a:t>
            </a:r>
            <a:r>
              <a:rPr kumimoji="0" lang="en-US" sz="1200" b="0" i="0" u="none" strike="noStrike" kern="1200" cap="none" spc="0" normalizeH="0" baseline="0" noProof="0" dirty="0">
                <a:ln>
                  <a:noFill/>
                </a:ln>
                <a:solidFill>
                  <a:srgbClr val="000000"/>
                </a:solidFill>
                <a:effectLst/>
                <a:uLnTx/>
                <a:uFillTx/>
                <a:latin typeface="Franklin Gothic Book"/>
                <a:ea typeface="+mn-ea"/>
                <a:cs typeface="+mn-cs"/>
              </a:rPr>
              <a:t>– Leverage the foundation + a small but meaningful layer of business class-specific functionality</a:t>
            </a:r>
          </a:p>
          <a:p>
            <a:pPr marL="628650" marR="0" lvl="1" indent="-1714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200" b="1" i="0" u="none" strike="noStrike" kern="1200" cap="none" spc="0" normalizeH="0" baseline="0" noProof="0" dirty="0">
                <a:ln>
                  <a:noFill/>
                </a:ln>
                <a:solidFill>
                  <a:srgbClr val="000000"/>
                </a:solidFill>
                <a:effectLst/>
                <a:uLnTx/>
                <a:uFillTx/>
                <a:latin typeface="Franklin Gothic Book"/>
                <a:ea typeface="+mn-ea"/>
                <a:cs typeface="+mn-cs"/>
              </a:rPr>
              <a:t>Day forward </a:t>
            </a:r>
            <a:r>
              <a:rPr kumimoji="0" lang="en-US" sz="1200" b="0" i="0" u="none" strike="noStrike" kern="1200" cap="none" spc="0" normalizeH="0" baseline="0" noProof="0" dirty="0">
                <a:ln>
                  <a:noFill/>
                </a:ln>
                <a:solidFill>
                  <a:srgbClr val="000000"/>
                </a:solidFill>
                <a:effectLst/>
                <a:uLnTx/>
                <a:uFillTx/>
                <a:latin typeface="Franklin Gothic Book"/>
                <a:ea typeface="+mn-ea"/>
                <a:cs typeface="+mn-cs"/>
              </a:rPr>
              <a:t>– Focus on new certifications before adding conversion of old data</a:t>
            </a:r>
          </a:p>
          <a:p>
            <a:pPr marL="628650" marR="0" lvl="1" indent="-1714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200" b="1" i="0" u="none" strike="noStrike" kern="1200" cap="none" spc="0" normalizeH="0" baseline="0" noProof="0" dirty="0">
                <a:ln>
                  <a:noFill/>
                </a:ln>
                <a:solidFill>
                  <a:srgbClr val="000000"/>
                </a:solidFill>
                <a:effectLst/>
                <a:uLnTx/>
                <a:uFillTx/>
                <a:latin typeface="Franklin Gothic Book"/>
                <a:ea typeface="+mn-ea"/>
                <a:cs typeface="+mn-cs"/>
              </a:rPr>
              <a:t>Internal Process Only </a:t>
            </a:r>
            <a:r>
              <a:rPr kumimoji="0" lang="en-US" sz="1200" b="0" i="0" u="none" strike="noStrike" kern="1200" cap="none" spc="0" normalizeH="0" baseline="0" noProof="0" dirty="0">
                <a:ln>
                  <a:noFill/>
                </a:ln>
                <a:solidFill>
                  <a:srgbClr val="000000"/>
                </a:solidFill>
                <a:effectLst/>
                <a:uLnTx/>
                <a:uFillTx/>
                <a:latin typeface="Franklin Gothic Book"/>
                <a:ea typeface="+mn-ea"/>
                <a:cs typeface="+mn-cs"/>
              </a:rPr>
              <a:t>– Focus on internal workflows before adding external partner workflows</a:t>
            </a:r>
          </a:p>
        </p:txBody>
      </p:sp>
      <p:pic>
        <p:nvPicPr>
          <p:cNvPr id="16" name="Picture 15">
            <a:extLst>
              <a:ext uri="{FF2B5EF4-FFF2-40B4-BE49-F238E27FC236}">
                <a16:creationId xmlns:a16="http://schemas.microsoft.com/office/drawing/2014/main" id="{112961DF-7BF9-4DFA-A05E-885857C1A8F8}"/>
              </a:ext>
            </a:extLst>
          </p:cNvPr>
          <p:cNvPicPr>
            <a:picLocks noChangeAspect="1"/>
          </p:cNvPicPr>
          <p:nvPr/>
        </p:nvPicPr>
        <p:blipFill>
          <a:blip r:embed="rId2"/>
          <a:stretch>
            <a:fillRect/>
          </a:stretch>
        </p:blipFill>
        <p:spPr>
          <a:xfrm>
            <a:off x="7735769" y="73691"/>
            <a:ext cx="1289049" cy="609528"/>
          </a:xfrm>
          <a:prstGeom prst="rect">
            <a:avLst/>
          </a:prstGeom>
        </p:spPr>
      </p:pic>
      <p:sp>
        <p:nvSpPr>
          <p:cNvPr id="42" name="Text Placeholder 3">
            <a:extLst>
              <a:ext uri="{FF2B5EF4-FFF2-40B4-BE49-F238E27FC236}">
                <a16:creationId xmlns:a16="http://schemas.microsoft.com/office/drawing/2014/main" id="{93162BDD-BE39-4068-89CC-D94162368A03}"/>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28" name="Picture 27">
            <a:extLst>
              <a:ext uri="{FF2B5EF4-FFF2-40B4-BE49-F238E27FC236}">
                <a16:creationId xmlns:a16="http://schemas.microsoft.com/office/drawing/2014/main" id="{7011784B-9D8D-8994-2953-34214BC51146}"/>
              </a:ext>
            </a:extLst>
          </p:cNvPr>
          <p:cNvPicPr>
            <a:picLocks noChangeAspect="1"/>
          </p:cNvPicPr>
          <p:nvPr/>
        </p:nvPicPr>
        <p:blipFill>
          <a:blip r:embed="rId3"/>
          <a:stretch>
            <a:fillRect/>
          </a:stretch>
        </p:blipFill>
        <p:spPr>
          <a:xfrm>
            <a:off x="757246" y="3137588"/>
            <a:ext cx="8373226" cy="1773079"/>
          </a:xfrm>
          <a:prstGeom prst="rect">
            <a:avLst/>
          </a:prstGeom>
        </p:spPr>
      </p:pic>
    </p:spTree>
    <p:extLst>
      <p:ext uri="{BB962C8B-B14F-4D97-AF65-F5344CB8AC3E}">
        <p14:creationId xmlns:p14="http://schemas.microsoft.com/office/powerpoint/2010/main" val="1368519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F2D0861-8FBE-AAFA-7391-95BEFE7F14DC}"/>
              </a:ext>
            </a:extLst>
          </p:cNvPr>
          <p:cNvPicPr>
            <a:picLocks noChangeAspect="1"/>
          </p:cNvPicPr>
          <p:nvPr/>
        </p:nvPicPr>
        <p:blipFill>
          <a:blip r:embed="rId2"/>
          <a:stretch>
            <a:fillRect/>
          </a:stretch>
        </p:blipFill>
        <p:spPr>
          <a:xfrm>
            <a:off x="1287554" y="1388532"/>
            <a:ext cx="7291904" cy="3754967"/>
          </a:xfrm>
          <a:prstGeom prst="rect">
            <a:avLst/>
          </a:prstGeom>
        </p:spPr>
      </p:pic>
      <p:sp>
        <p:nvSpPr>
          <p:cNvPr id="8" name="Title 1" descr="dditional ">
            <a:extLst>
              <a:ext uri="{FF2B5EF4-FFF2-40B4-BE49-F238E27FC236}">
                <a16:creationId xmlns:a16="http://schemas.microsoft.com/office/drawing/2014/main" id="{B3A4656A-50EA-4B2C-A444-4FE9301B7396}"/>
              </a:ext>
            </a:extLst>
          </p:cNvPr>
          <p:cNvSpPr txBox="1">
            <a:spLocks/>
          </p:cNvSpPr>
          <p:nvPr/>
        </p:nvSpPr>
        <p:spPr>
          <a:xfrm>
            <a:off x="438518" y="211953"/>
            <a:ext cx="6988877" cy="3122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GB" sz="1800" b="1" i="0" u="none" strike="noStrike" kern="1200" cap="none" spc="0" normalizeH="0" baseline="0" noProof="0" dirty="0">
              <a:ln>
                <a:noFill/>
              </a:ln>
              <a:solidFill>
                <a:srgbClr val="664FBA"/>
              </a:solidFill>
              <a:effectLst/>
              <a:uLnTx/>
              <a:uFillTx/>
              <a:latin typeface="Sharp Sans Semibold" pitchFamily="2" charset="77"/>
              <a:ea typeface="Sharp Sans Semibold" pitchFamily="2" charset="77"/>
              <a:cs typeface="Sharp Sans Semibold" pitchFamily="2" charset="77"/>
            </a:endParaRPr>
          </a:p>
        </p:txBody>
      </p:sp>
      <p:sp>
        <p:nvSpPr>
          <p:cNvPr id="3" name="Title 2">
            <a:extLst>
              <a:ext uri="{FF2B5EF4-FFF2-40B4-BE49-F238E27FC236}">
                <a16:creationId xmlns:a16="http://schemas.microsoft.com/office/drawing/2014/main" id="{00E9E062-997C-4BA0-842F-5C8D93444706}"/>
              </a:ext>
            </a:extLst>
          </p:cNvPr>
          <p:cNvSpPr>
            <a:spLocks noGrp="1"/>
          </p:cNvSpPr>
          <p:nvPr>
            <p:ph type="title"/>
          </p:nvPr>
        </p:nvSpPr>
        <p:spPr>
          <a:xfrm>
            <a:off x="939980" y="351335"/>
            <a:ext cx="5975170" cy="381112"/>
          </a:xfrm>
          <a:noFill/>
        </p:spPr>
        <p:txBody>
          <a:bodyPr>
            <a:noAutofit/>
          </a:bodyPr>
          <a:lstStyle/>
          <a:p>
            <a:pPr algn="l"/>
            <a:r>
              <a:rPr lang="en-GB" sz="2800" dirty="0"/>
              <a:t>CARES Implementation Approach</a:t>
            </a:r>
            <a:endParaRPr lang="en-US" sz="2800" dirty="0"/>
          </a:p>
        </p:txBody>
      </p:sp>
      <p:sp>
        <p:nvSpPr>
          <p:cNvPr id="4" name="Content Placeholder 3">
            <a:extLst>
              <a:ext uri="{FF2B5EF4-FFF2-40B4-BE49-F238E27FC236}">
                <a16:creationId xmlns:a16="http://schemas.microsoft.com/office/drawing/2014/main" id="{FBA61A62-9F52-4FC9-88B9-15109CB04B48}"/>
              </a:ext>
            </a:extLst>
          </p:cNvPr>
          <p:cNvSpPr>
            <a:spLocks noGrp="1"/>
          </p:cNvSpPr>
          <p:nvPr>
            <p:ph idx="1"/>
          </p:nvPr>
        </p:nvSpPr>
        <p:spPr>
          <a:xfrm>
            <a:off x="863600" y="825852"/>
            <a:ext cx="7937500" cy="667908"/>
          </a:xfrm>
        </p:spPr>
        <p:txBody>
          <a:bodyPr>
            <a:normAutofit fontScale="92500"/>
          </a:bodyPr>
          <a:lstStyle/>
          <a:p>
            <a:pPr marL="0" indent="0">
              <a:buNone/>
            </a:pPr>
            <a:r>
              <a:rPr lang="en-US" sz="1100" i="1" dirty="0"/>
              <a:t>Our implementation plan is a buildup of the holistic system as we complete each rollout.  The entirety of common workflows, interfaces, letters and reports are considered as we build the solution resulting in </a:t>
            </a:r>
            <a:r>
              <a:rPr lang="en-US" sz="1100" b="1" i="1" dirty="0"/>
              <a:t>80% of the system being complete at end of Rollout #4</a:t>
            </a:r>
            <a:r>
              <a:rPr lang="en-US" sz="1100" i="1" dirty="0"/>
              <a:t>. Currently, as we initiate Personal Income Tax, we have completed roughly 73% of all common workflows, interfaces, letters and reports!</a:t>
            </a:r>
          </a:p>
        </p:txBody>
      </p:sp>
      <p:pic>
        <p:nvPicPr>
          <p:cNvPr id="17" name="Picture 16">
            <a:extLst>
              <a:ext uri="{FF2B5EF4-FFF2-40B4-BE49-F238E27FC236}">
                <a16:creationId xmlns:a16="http://schemas.microsoft.com/office/drawing/2014/main" id="{B8547746-2BEB-4F14-B687-352122877060}"/>
              </a:ext>
            </a:extLst>
          </p:cNvPr>
          <p:cNvPicPr>
            <a:picLocks noChangeAspect="1"/>
          </p:cNvPicPr>
          <p:nvPr/>
        </p:nvPicPr>
        <p:blipFill>
          <a:blip r:embed="rId3"/>
          <a:stretch>
            <a:fillRect/>
          </a:stretch>
        </p:blipFill>
        <p:spPr>
          <a:xfrm>
            <a:off x="7635875" y="63326"/>
            <a:ext cx="1289049" cy="609528"/>
          </a:xfrm>
          <a:prstGeom prst="rect">
            <a:avLst/>
          </a:prstGeom>
        </p:spPr>
      </p:pic>
      <p:sp>
        <p:nvSpPr>
          <p:cNvPr id="18" name="Text Placeholder 3">
            <a:extLst>
              <a:ext uri="{FF2B5EF4-FFF2-40B4-BE49-F238E27FC236}">
                <a16:creationId xmlns:a16="http://schemas.microsoft.com/office/drawing/2014/main" id="{C15E5490-FF53-4343-BF17-388526A58A55}"/>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kumimoji="0" lang="en-US" sz="900" b="1" i="0" u="none" strike="noStrike" kern="0" cap="all" spc="250" normalizeH="0" baseline="0" noProof="0" dirty="0">
                <a:ln>
                  <a:noFill/>
                </a:ln>
                <a:solidFill>
                  <a:srgbClr val="787878">
                    <a:lumMod val="60000"/>
                    <a:lumOff val="40000"/>
                  </a:srgbClr>
                </a:solidFill>
                <a:effectLst/>
                <a:uLnTx/>
                <a:uFillTx/>
                <a:latin typeface="Franklin Gothic Book"/>
              </a:rPr>
              <a:t>AGO Collections modernization initiative</a:t>
            </a:r>
          </a:p>
        </p:txBody>
      </p:sp>
      <p:pic>
        <p:nvPicPr>
          <p:cNvPr id="20" name="Graphic 19" descr="Checkmark">
            <a:extLst>
              <a:ext uri="{FF2B5EF4-FFF2-40B4-BE49-F238E27FC236}">
                <a16:creationId xmlns:a16="http://schemas.microsoft.com/office/drawing/2014/main" id="{9A846E5A-B027-45AA-BEA0-0F327E2BC5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81015" y="4592957"/>
            <a:ext cx="192569" cy="219527"/>
          </a:xfrm>
          <a:prstGeom prst="rect">
            <a:avLst/>
          </a:prstGeom>
        </p:spPr>
      </p:pic>
      <p:pic>
        <p:nvPicPr>
          <p:cNvPr id="21" name="Graphic 20" descr="Checkmark">
            <a:extLst>
              <a:ext uri="{FF2B5EF4-FFF2-40B4-BE49-F238E27FC236}">
                <a16:creationId xmlns:a16="http://schemas.microsoft.com/office/drawing/2014/main" id="{12EBFCF5-DB2D-4230-AFDF-06EF33C4D3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92353" y="4380008"/>
            <a:ext cx="192569" cy="219527"/>
          </a:xfrm>
          <a:prstGeom prst="rect">
            <a:avLst/>
          </a:prstGeom>
        </p:spPr>
      </p:pic>
      <p:pic>
        <p:nvPicPr>
          <p:cNvPr id="7" name="Graphic 6" descr="Checkmark">
            <a:extLst>
              <a:ext uri="{FF2B5EF4-FFF2-40B4-BE49-F238E27FC236}">
                <a16:creationId xmlns:a16="http://schemas.microsoft.com/office/drawing/2014/main" id="{A378E3DC-9515-2A49-6F15-C81848187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499" y="4187565"/>
            <a:ext cx="192569" cy="219527"/>
          </a:xfrm>
          <a:prstGeom prst="rect">
            <a:avLst/>
          </a:prstGeom>
        </p:spPr>
      </p:pic>
    </p:spTree>
    <p:extLst>
      <p:ext uri="{BB962C8B-B14F-4D97-AF65-F5344CB8AC3E}">
        <p14:creationId xmlns:p14="http://schemas.microsoft.com/office/powerpoint/2010/main" val="92842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D4795E7-B4F7-4C51-949C-E839774A5786}"/>
              </a:ext>
            </a:extLst>
          </p:cNvPr>
          <p:cNvPicPr>
            <a:picLocks noChangeAspect="1"/>
          </p:cNvPicPr>
          <p:nvPr/>
        </p:nvPicPr>
        <p:blipFill>
          <a:blip r:embed="rId3"/>
          <a:stretch>
            <a:fillRect/>
          </a:stretch>
        </p:blipFill>
        <p:spPr>
          <a:xfrm>
            <a:off x="7735769" y="73691"/>
            <a:ext cx="1289049" cy="609528"/>
          </a:xfrm>
          <a:prstGeom prst="rect">
            <a:avLst/>
          </a:prstGeom>
        </p:spPr>
      </p:pic>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915109" y="296813"/>
            <a:ext cx="6368341" cy="653410"/>
          </a:xfrm>
        </p:spPr>
        <p:txBody>
          <a:bodyPr>
            <a:normAutofit/>
          </a:bodyPr>
          <a:lstStyle/>
          <a:p>
            <a:pPr algn="l">
              <a:lnSpc>
                <a:spcPct val="85000"/>
              </a:lnSpc>
              <a:defRPr/>
            </a:pPr>
            <a:r>
              <a:rPr lang="en-US" sz="2800" dirty="0"/>
              <a:t>Rollout #4 Scope and Objectives</a:t>
            </a:r>
          </a:p>
        </p:txBody>
      </p:sp>
      <p:sp>
        <p:nvSpPr>
          <p:cNvPr id="5" name="Text Placeholder 3">
            <a:extLst>
              <a:ext uri="{FF2B5EF4-FFF2-40B4-BE49-F238E27FC236}">
                <a16:creationId xmlns:a16="http://schemas.microsoft.com/office/drawing/2014/main" id="{79A126F7-A669-4E27-BF01-67E381FAF430}"/>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
        <p:nvSpPr>
          <p:cNvPr id="2" name="TextBox 1">
            <a:extLst>
              <a:ext uri="{FF2B5EF4-FFF2-40B4-BE49-F238E27FC236}">
                <a16:creationId xmlns:a16="http://schemas.microsoft.com/office/drawing/2014/main" id="{32DEF3E5-306C-2C38-8C0C-084CE8D9ADCF}"/>
              </a:ext>
            </a:extLst>
          </p:cNvPr>
          <p:cNvSpPr txBox="1"/>
          <p:nvPr/>
        </p:nvSpPr>
        <p:spPr>
          <a:xfrm>
            <a:off x="940799" y="1150815"/>
            <a:ext cx="7985414" cy="3677930"/>
          </a:xfrm>
          <a:prstGeom prst="rect">
            <a:avLst/>
          </a:prstGeom>
          <a:noFill/>
        </p:spPr>
        <p:txBody>
          <a:bodyPr wrap="square" rtlCol="0"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Franklin Gothic Book"/>
                <a:ea typeface="+mn-ea"/>
                <a:cs typeface="+mn-cs"/>
              </a:rPr>
              <a:t>Program Scope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000000"/>
                </a:solidFill>
                <a:effectLst/>
                <a:uLnTx/>
                <a:uFillTx/>
                <a:latin typeface="Franklin Gothic Book"/>
                <a:ea typeface="+mn-ea"/>
                <a:cs typeface="+mn-cs"/>
              </a:rPr>
              <a:t>Our CARES Program Strategy continues to focus on implementing the new Collections System incrementally. We will phase in all supported clients by business class while focusing on validating that Debt Manager can handle our new certifications, and legacy accounts.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Franklin Gothic Book"/>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Franklin Gothic Book"/>
                <a:ea typeface="+mn-ea"/>
                <a:cs typeface="+mn-cs"/>
              </a:rPr>
              <a:t>Rollout #4 Objectives: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Franklin Gothic Book"/>
                <a:ea typeface="+mn-ea"/>
                <a:cs typeface="+mn-cs"/>
              </a:rPr>
              <a:t>implement the Personal Income Tax business class into Debt Manager for all new and active</a:t>
            </a:r>
            <a:r>
              <a:rPr lang="en-US" sz="1300" dirty="0">
                <a:solidFill>
                  <a:srgbClr val="000000"/>
                </a:solidFill>
                <a:latin typeface="Franklin Gothic Book"/>
              </a:rPr>
              <a:t> accounts</a:t>
            </a:r>
            <a:endParaRPr kumimoji="0" lang="en-US" sz="1300" b="0" i="0" u="none" strike="noStrike" kern="1200" cap="none" spc="0" normalizeH="0" baseline="0" noProof="0" dirty="0">
              <a:ln>
                <a:noFill/>
              </a:ln>
              <a:solidFill>
                <a:srgbClr val="000000"/>
              </a:solidFill>
              <a:effectLst/>
              <a:uLnTx/>
              <a:uFillTx/>
              <a:latin typeface="Franklin Gothic Book"/>
              <a:ea typeface="+mn-ea"/>
              <a:cs typeface="+mn-cs"/>
            </a:endParaRP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Franklin Gothic Book"/>
                <a:ea typeface="+mn-ea"/>
                <a:cs typeface="+mn-cs"/>
              </a:rPr>
              <a:t>migrate active legacy accounts from CUBS to Debt Manager</a:t>
            </a:r>
            <a:endParaRPr lang="en-US" sz="1300" dirty="0">
              <a:solidFill>
                <a:srgbClr val="000000"/>
              </a:solidFill>
              <a:latin typeface="Franklin Gothic Book"/>
            </a:endParaRP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Franklin Gothic Book"/>
                <a:ea typeface="+mn-ea"/>
                <a:cs typeface="+mn-cs"/>
              </a:rPr>
              <a:t>implement TOPS/OTOPS Offsets </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Franklin Gothic Book"/>
                <a:ea typeface="+mn-ea"/>
                <a:cs typeface="+mn-cs"/>
              </a:rPr>
              <a:t>implement our Electronic Bankruptcy Interface with the Defense Logistics Agency</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rgbClr val="000000"/>
                </a:solidFill>
                <a:latin typeface="Franklin Gothic Book"/>
              </a:rPr>
              <a:t>implement Ohio Lottery Commission Real-time Interface</a:t>
            </a:r>
          </a:p>
          <a:p>
            <a:pPr marL="171450" indent="-171450" algn="just">
              <a:buFont typeface="Arial" panose="020B0604020202020204" pitchFamily="34" charset="0"/>
              <a:buChar char="•"/>
              <a:defRPr/>
            </a:pPr>
            <a:r>
              <a:rPr lang="en-US" sz="1200" dirty="0">
                <a:solidFill>
                  <a:srgbClr val="000000"/>
                </a:solidFill>
                <a:latin typeface="Franklin Gothic Book"/>
              </a:rPr>
              <a:t>conform to FTI compliance policies and practices</a:t>
            </a:r>
            <a:endParaRPr lang="en-US" sz="1300" dirty="0">
              <a:solidFill>
                <a:srgbClr val="000000"/>
              </a:solidFill>
              <a:latin typeface="Franklin Gothic Book"/>
            </a:endParaRPr>
          </a:p>
          <a:p>
            <a:pPr marR="0" lvl="0" algn="just" defTabSz="457200" rtl="0" eaLnBrk="1" fontAlgn="auto" latinLnBrk="0" hangingPunct="1">
              <a:lnSpc>
                <a:spcPct val="100000"/>
              </a:lnSpc>
              <a:spcBef>
                <a:spcPts val="0"/>
              </a:spcBef>
              <a:spcAft>
                <a:spcPts val="0"/>
              </a:spcAft>
              <a:buClrTx/>
              <a:buSzTx/>
              <a:tabLst/>
              <a:defRPr/>
            </a:pPr>
            <a:endParaRPr kumimoji="0" lang="en-US" sz="1300" b="0" i="0" u="none" strike="noStrike" kern="1200" cap="none" spc="0" normalizeH="0" baseline="0" noProof="0" dirty="0">
              <a:ln>
                <a:noFill/>
              </a:ln>
              <a:solidFill>
                <a:srgbClr val="000000"/>
              </a:solidFill>
              <a:effectLst/>
              <a:uLnTx/>
              <a:uFillTx/>
              <a:latin typeface="Franklin Gothic Book"/>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300" b="1" dirty="0">
                <a:solidFill>
                  <a:srgbClr val="000000"/>
                </a:solidFill>
                <a:latin typeface="Franklin Gothic Book"/>
              </a:rPr>
              <a:t>Implementation Items: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rgbClr val="000000"/>
                </a:solidFill>
                <a:latin typeface="Franklin Gothic Book"/>
              </a:rPr>
              <a:t>7</a:t>
            </a:r>
            <a:r>
              <a:rPr kumimoji="0" lang="en-US" sz="1300" b="0" i="0" u="none" strike="noStrike" kern="1200" cap="none" spc="0" normalizeH="0" baseline="0" noProof="0" dirty="0">
                <a:ln>
                  <a:noFill/>
                </a:ln>
                <a:solidFill>
                  <a:srgbClr val="000000"/>
                </a:solidFill>
                <a:effectLst/>
                <a:uLnTx/>
                <a:uFillTx/>
                <a:latin typeface="Franklin Gothic Book"/>
                <a:ea typeface="+mn-ea"/>
                <a:cs typeface="+mn-cs"/>
              </a:rPr>
              <a:t> Workflows, 48 to review </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rgbClr val="000000"/>
                </a:solidFill>
                <a:latin typeface="Franklin Gothic Book"/>
              </a:rPr>
              <a:t>22 Interfaces </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Franklin Gothic Book"/>
                <a:ea typeface="+mn-ea"/>
                <a:cs typeface="+mn-cs"/>
              </a:rPr>
              <a:t>53 Letters </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rgbClr val="000000"/>
                </a:solidFill>
                <a:latin typeface="Franklin Gothic Book"/>
              </a:rPr>
              <a:t>3 Reports</a:t>
            </a:r>
          </a:p>
        </p:txBody>
      </p:sp>
    </p:spTree>
    <p:extLst>
      <p:ext uri="{BB962C8B-B14F-4D97-AF65-F5344CB8AC3E}">
        <p14:creationId xmlns:p14="http://schemas.microsoft.com/office/powerpoint/2010/main" val="2256591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324180C3-9BD0-4623-8224-30F0C12DA5D1}"/>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17" name="Picture 16">
            <a:extLst>
              <a:ext uri="{FF2B5EF4-FFF2-40B4-BE49-F238E27FC236}">
                <a16:creationId xmlns:a16="http://schemas.microsoft.com/office/drawing/2014/main" id="{D881A2E0-87E3-496D-B49C-4A4DFBB99CBC}"/>
              </a:ext>
            </a:extLst>
          </p:cNvPr>
          <p:cNvPicPr>
            <a:picLocks noChangeAspect="1"/>
          </p:cNvPicPr>
          <p:nvPr/>
        </p:nvPicPr>
        <p:blipFill>
          <a:blip r:embed="rId2"/>
          <a:stretch>
            <a:fillRect/>
          </a:stretch>
        </p:blipFill>
        <p:spPr>
          <a:xfrm>
            <a:off x="7585075" y="129814"/>
            <a:ext cx="1289049" cy="609528"/>
          </a:xfrm>
          <a:prstGeom prst="rect">
            <a:avLst/>
          </a:prstGeom>
        </p:spPr>
      </p:pic>
      <p:sp>
        <p:nvSpPr>
          <p:cNvPr id="6" name="Title 1">
            <a:extLst>
              <a:ext uri="{FF2B5EF4-FFF2-40B4-BE49-F238E27FC236}">
                <a16:creationId xmlns:a16="http://schemas.microsoft.com/office/drawing/2014/main" id="{8B726679-7D29-409E-BF0E-9CEC0A611547}"/>
              </a:ext>
            </a:extLst>
          </p:cNvPr>
          <p:cNvSpPr>
            <a:spLocks noGrp="1"/>
          </p:cNvSpPr>
          <p:nvPr/>
        </p:nvSpPr>
        <p:spPr>
          <a:xfrm>
            <a:off x="1039017" y="332164"/>
            <a:ext cx="6777833"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r>
              <a:rPr lang="en-US" sz="2800" dirty="0"/>
              <a:t>Rollout #4 – Timeline</a:t>
            </a:r>
          </a:p>
        </p:txBody>
      </p:sp>
      <p:graphicFrame>
        <p:nvGraphicFramePr>
          <p:cNvPr id="4" name="Table 3">
            <a:extLst>
              <a:ext uri="{FF2B5EF4-FFF2-40B4-BE49-F238E27FC236}">
                <a16:creationId xmlns:a16="http://schemas.microsoft.com/office/drawing/2014/main" id="{9CF53E43-7EF1-974F-41D9-234594446ACE}"/>
              </a:ext>
            </a:extLst>
          </p:cNvPr>
          <p:cNvGraphicFramePr>
            <a:graphicFrameLocks noGrp="1"/>
          </p:cNvGraphicFramePr>
          <p:nvPr>
            <p:extLst>
              <p:ext uri="{D42A27DB-BD31-4B8C-83A1-F6EECF244321}">
                <p14:modId xmlns:p14="http://schemas.microsoft.com/office/powerpoint/2010/main" val="2336322142"/>
              </p:ext>
            </p:extLst>
          </p:nvPr>
        </p:nvGraphicFramePr>
        <p:xfrm>
          <a:off x="750465" y="1138529"/>
          <a:ext cx="8305484" cy="3135445"/>
        </p:xfrm>
        <a:graphic>
          <a:graphicData uri="http://schemas.openxmlformats.org/drawingml/2006/table">
            <a:tbl>
              <a:tblPr/>
              <a:tblGrid>
                <a:gridCol w="518100">
                  <a:extLst>
                    <a:ext uri="{9D8B030D-6E8A-4147-A177-3AD203B41FA5}">
                      <a16:colId xmlns:a16="http://schemas.microsoft.com/office/drawing/2014/main" val="275469722"/>
                    </a:ext>
                  </a:extLst>
                </a:gridCol>
                <a:gridCol w="486380">
                  <a:extLst>
                    <a:ext uri="{9D8B030D-6E8A-4147-A177-3AD203B41FA5}">
                      <a16:colId xmlns:a16="http://schemas.microsoft.com/office/drawing/2014/main" val="3776067091"/>
                    </a:ext>
                  </a:extLst>
                </a:gridCol>
                <a:gridCol w="481094">
                  <a:extLst>
                    <a:ext uri="{9D8B030D-6E8A-4147-A177-3AD203B41FA5}">
                      <a16:colId xmlns:a16="http://schemas.microsoft.com/office/drawing/2014/main" val="1902342206"/>
                    </a:ext>
                  </a:extLst>
                </a:gridCol>
                <a:gridCol w="429990">
                  <a:extLst>
                    <a:ext uri="{9D8B030D-6E8A-4147-A177-3AD203B41FA5}">
                      <a16:colId xmlns:a16="http://schemas.microsoft.com/office/drawing/2014/main" val="691827265"/>
                    </a:ext>
                  </a:extLst>
                </a:gridCol>
                <a:gridCol w="429990">
                  <a:extLst>
                    <a:ext uri="{9D8B030D-6E8A-4147-A177-3AD203B41FA5}">
                      <a16:colId xmlns:a16="http://schemas.microsoft.com/office/drawing/2014/main" val="4180772804"/>
                    </a:ext>
                  </a:extLst>
                </a:gridCol>
                <a:gridCol w="459947">
                  <a:extLst>
                    <a:ext uri="{9D8B030D-6E8A-4147-A177-3AD203B41FA5}">
                      <a16:colId xmlns:a16="http://schemas.microsoft.com/office/drawing/2014/main" val="1858652821"/>
                    </a:ext>
                  </a:extLst>
                </a:gridCol>
                <a:gridCol w="429990">
                  <a:extLst>
                    <a:ext uri="{9D8B030D-6E8A-4147-A177-3AD203B41FA5}">
                      <a16:colId xmlns:a16="http://schemas.microsoft.com/office/drawing/2014/main" val="3268408699"/>
                    </a:ext>
                  </a:extLst>
                </a:gridCol>
                <a:gridCol w="429990">
                  <a:extLst>
                    <a:ext uri="{9D8B030D-6E8A-4147-A177-3AD203B41FA5}">
                      <a16:colId xmlns:a16="http://schemas.microsoft.com/office/drawing/2014/main" val="3516686230"/>
                    </a:ext>
                  </a:extLst>
                </a:gridCol>
                <a:gridCol w="429990">
                  <a:extLst>
                    <a:ext uri="{9D8B030D-6E8A-4147-A177-3AD203B41FA5}">
                      <a16:colId xmlns:a16="http://schemas.microsoft.com/office/drawing/2014/main" val="1330198874"/>
                    </a:ext>
                  </a:extLst>
                </a:gridCol>
                <a:gridCol w="429990">
                  <a:extLst>
                    <a:ext uri="{9D8B030D-6E8A-4147-A177-3AD203B41FA5}">
                      <a16:colId xmlns:a16="http://schemas.microsoft.com/office/drawing/2014/main" val="1566130484"/>
                    </a:ext>
                  </a:extLst>
                </a:gridCol>
                <a:gridCol w="451136">
                  <a:extLst>
                    <a:ext uri="{9D8B030D-6E8A-4147-A177-3AD203B41FA5}">
                      <a16:colId xmlns:a16="http://schemas.microsoft.com/office/drawing/2014/main" val="1719754946"/>
                    </a:ext>
                  </a:extLst>
                </a:gridCol>
                <a:gridCol w="465233">
                  <a:extLst>
                    <a:ext uri="{9D8B030D-6E8A-4147-A177-3AD203B41FA5}">
                      <a16:colId xmlns:a16="http://schemas.microsoft.com/office/drawing/2014/main" val="4056641413"/>
                    </a:ext>
                  </a:extLst>
                </a:gridCol>
                <a:gridCol w="352449">
                  <a:extLst>
                    <a:ext uri="{9D8B030D-6E8A-4147-A177-3AD203B41FA5}">
                      <a16:colId xmlns:a16="http://schemas.microsoft.com/office/drawing/2014/main" val="1281840570"/>
                    </a:ext>
                  </a:extLst>
                </a:gridCol>
                <a:gridCol w="317205">
                  <a:extLst>
                    <a:ext uri="{9D8B030D-6E8A-4147-A177-3AD203B41FA5}">
                      <a16:colId xmlns:a16="http://schemas.microsoft.com/office/drawing/2014/main" val="4179071179"/>
                    </a:ext>
                  </a:extLst>
                </a:gridCol>
                <a:gridCol w="438800">
                  <a:extLst>
                    <a:ext uri="{9D8B030D-6E8A-4147-A177-3AD203B41FA5}">
                      <a16:colId xmlns:a16="http://schemas.microsoft.com/office/drawing/2014/main" val="2609070056"/>
                    </a:ext>
                  </a:extLst>
                </a:gridCol>
                <a:gridCol w="437038">
                  <a:extLst>
                    <a:ext uri="{9D8B030D-6E8A-4147-A177-3AD203B41FA5}">
                      <a16:colId xmlns:a16="http://schemas.microsoft.com/office/drawing/2014/main" val="3790370538"/>
                    </a:ext>
                  </a:extLst>
                </a:gridCol>
                <a:gridCol w="338352">
                  <a:extLst>
                    <a:ext uri="{9D8B030D-6E8A-4147-A177-3AD203B41FA5}">
                      <a16:colId xmlns:a16="http://schemas.microsoft.com/office/drawing/2014/main" val="4147919951"/>
                    </a:ext>
                  </a:extLst>
                </a:gridCol>
                <a:gridCol w="422940">
                  <a:extLst>
                    <a:ext uri="{9D8B030D-6E8A-4147-A177-3AD203B41FA5}">
                      <a16:colId xmlns:a16="http://schemas.microsoft.com/office/drawing/2014/main" val="695745987"/>
                    </a:ext>
                  </a:extLst>
                </a:gridCol>
                <a:gridCol w="556870">
                  <a:extLst>
                    <a:ext uri="{9D8B030D-6E8A-4147-A177-3AD203B41FA5}">
                      <a16:colId xmlns:a16="http://schemas.microsoft.com/office/drawing/2014/main" val="4165025961"/>
                    </a:ext>
                  </a:extLst>
                </a:gridCol>
              </a:tblGrid>
              <a:tr h="297020">
                <a:tc gridSpan="19">
                  <a:txBody>
                    <a:bodyPr/>
                    <a:lstStyle/>
                    <a:p>
                      <a:pPr algn="ctr" fontAlgn="ctr"/>
                      <a:r>
                        <a:rPr lang="en-US" sz="700" b="1" i="0" u="none" strike="noStrike">
                          <a:solidFill>
                            <a:srgbClr val="FFFFFF"/>
                          </a:solidFill>
                          <a:effectLst/>
                          <a:highlight>
                            <a:srgbClr val="595959"/>
                          </a:highlight>
                          <a:latin typeface="Calibri" panose="020F0502020204030204" pitchFamily="34" charset="0"/>
                        </a:rPr>
                        <a:t>Rollout #4 - Personal Income Tax</a:t>
                      </a:r>
                    </a:p>
                  </a:txBody>
                  <a:tcPr marL="4956" marR="4956" marT="4956" marB="0" anchor="ctr">
                    <a:lnL w="12700" cap="flat" cmpd="sng" algn="ctr">
                      <a:solidFill>
                        <a:srgbClr val="FFFFFF"/>
                      </a:solidFill>
                      <a:prstDash val="solid"/>
                      <a:round/>
                      <a:headEnd type="none" w="med" len="med"/>
                      <a:tailEnd type="none" w="med" len="med"/>
                    </a:lnL>
                    <a:lnR>
                      <a:noFill/>
                    </a:lnR>
                    <a:lnT>
                      <a:noFill/>
                    </a:lnT>
                    <a:lnB>
                      <a:noFill/>
                    </a:lnB>
                    <a:solidFill>
                      <a:srgbClr val="59595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94398572"/>
                  </a:ext>
                </a:extLst>
              </a:tr>
              <a:tr h="252016">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Week Ending</a:t>
                      </a:r>
                    </a:p>
                  </a:txBody>
                  <a:tcPr marL="4956" marR="4956" marT="4956" marB="0" anchor="ctr">
                    <a:lnL w="12700" cap="flat" cmpd="sng" algn="ctr">
                      <a:solidFill>
                        <a:srgbClr val="FFFFFF"/>
                      </a:solidFill>
                      <a:prstDash val="solid"/>
                      <a:round/>
                      <a:headEnd type="none" w="med" len="med"/>
                      <a:tailEnd type="none" w="med" len="med"/>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26-Jul-24</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23-Aug-24</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20-Sep-24</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18-Oct-24</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15-Nov-24</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13-Dec-24</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10-Jan-25</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7-Feb-25</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7-Mar-25</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4-Apr-25</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2-May-25</a:t>
                      </a:r>
                    </a:p>
                  </a:txBody>
                  <a:tcPr marL="4956" marR="4956" marT="4956" marB="0" anchor="ctr">
                    <a:lnL>
                      <a:noFill/>
                    </a:lnL>
                    <a:lnR>
                      <a:noFill/>
                    </a:lnR>
                    <a:lnT>
                      <a:noFill/>
                    </a:lnT>
                    <a:lnB>
                      <a:noFill/>
                    </a:lnB>
                    <a:solidFill>
                      <a:srgbClr val="4472C4"/>
                    </a:solidFill>
                  </a:tcPr>
                </a:tc>
                <a:tc>
                  <a:txBody>
                    <a:bodyPr/>
                    <a:lstStyle/>
                    <a:p>
                      <a:pPr algn="ctr" fontAlgn="ctr"/>
                      <a:r>
                        <a:rPr lang="en-US" sz="500" b="1" i="0" u="none" strike="noStrike">
                          <a:solidFill>
                            <a:srgbClr val="FFC000"/>
                          </a:solidFill>
                          <a:effectLst/>
                          <a:highlight>
                            <a:srgbClr val="4472C4"/>
                          </a:highlight>
                          <a:latin typeface="Calibri" panose="020F0502020204030204" pitchFamily="34" charset="0"/>
                        </a:rPr>
                        <a:t>16-May</a:t>
                      </a:r>
                    </a:p>
                  </a:txBody>
                  <a:tcPr marL="4956" marR="4956" marT="4956" marB="0" anchor="ctr">
                    <a:lnL>
                      <a:noFill/>
                    </a:lnL>
                    <a:lnR>
                      <a:noFill/>
                    </a:lnR>
                    <a:lnT>
                      <a:noFill/>
                    </a:lnT>
                    <a:lnB>
                      <a:noFill/>
                    </a:lnB>
                    <a:solidFill>
                      <a:srgbClr val="4472C4"/>
                    </a:solidFill>
                  </a:tcPr>
                </a:tc>
                <a:tc>
                  <a:txBody>
                    <a:bodyPr/>
                    <a:lstStyle/>
                    <a:p>
                      <a:pPr algn="ctr" fontAlgn="ctr"/>
                      <a:r>
                        <a:rPr lang="en-US" sz="500" b="1" i="0" u="none" strike="noStrike">
                          <a:solidFill>
                            <a:srgbClr val="FFC000"/>
                          </a:solidFill>
                          <a:effectLst/>
                          <a:highlight>
                            <a:srgbClr val="4472C4"/>
                          </a:highlight>
                          <a:latin typeface="Calibri" panose="020F0502020204030204" pitchFamily="34" charset="0"/>
                        </a:rPr>
                        <a:t>30-May</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13-Jun-25</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11-Jul-25</a:t>
                      </a:r>
                    </a:p>
                  </a:txBody>
                  <a:tcPr marL="4956" marR="4956" marT="4956" marB="0" anchor="ctr">
                    <a:lnL>
                      <a:noFill/>
                    </a:lnL>
                    <a:lnR>
                      <a:noFill/>
                    </a:lnR>
                    <a:lnT>
                      <a:noFill/>
                    </a:lnT>
                    <a:lnB>
                      <a:noFill/>
                    </a:lnB>
                    <a:solidFill>
                      <a:srgbClr val="4472C4"/>
                    </a:solidFill>
                  </a:tcPr>
                </a:tc>
                <a:tc>
                  <a:txBody>
                    <a:bodyPr/>
                    <a:lstStyle/>
                    <a:p>
                      <a:pPr algn="r" fontAlgn="ctr"/>
                      <a:r>
                        <a:rPr lang="en-US" sz="600" b="1" i="0" u="none" strike="noStrike">
                          <a:solidFill>
                            <a:srgbClr val="FFC000"/>
                          </a:solidFill>
                          <a:effectLst/>
                          <a:highlight>
                            <a:srgbClr val="4472C4"/>
                          </a:highlight>
                          <a:latin typeface="Calibri" panose="020F0502020204030204" pitchFamily="34" charset="0"/>
                        </a:rPr>
                        <a:t>1-Aug-25</a:t>
                      </a:r>
                    </a:p>
                  </a:txBody>
                  <a:tcPr marL="4956" marR="4956" marT="4956" marB="0" anchor="ctr">
                    <a:lnL>
                      <a:noFill/>
                    </a:lnL>
                    <a:lnR>
                      <a:noFill/>
                    </a:lnR>
                    <a:lnT>
                      <a:noFill/>
                    </a:lnT>
                    <a:lnB>
                      <a:noFill/>
                    </a:lnB>
                    <a:solidFill>
                      <a:srgbClr val="4472C4"/>
                    </a:solidFill>
                  </a:tcPr>
                </a:tc>
                <a:tc>
                  <a:txBody>
                    <a:bodyPr/>
                    <a:lstStyle/>
                    <a:p>
                      <a:pPr algn="r" fontAlgn="ctr"/>
                      <a:r>
                        <a:rPr lang="en-US" sz="600" b="1" i="0" u="none" strike="noStrike">
                          <a:solidFill>
                            <a:srgbClr val="FFFFFF"/>
                          </a:solidFill>
                          <a:effectLst/>
                          <a:highlight>
                            <a:srgbClr val="4472C4"/>
                          </a:highlight>
                          <a:latin typeface="Calibri" panose="020F0502020204030204" pitchFamily="34" charset="0"/>
                        </a:rPr>
                        <a:t>22-Aug-25</a:t>
                      </a:r>
                    </a:p>
                  </a:txBody>
                  <a:tcPr marL="4956" marR="4956" marT="4956" marB="0" anchor="ctr">
                    <a:lnL>
                      <a:noFill/>
                    </a:lnL>
                    <a:lnR>
                      <a:noFill/>
                    </a:lnR>
                    <a:lnT>
                      <a:noFill/>
                    </a:lnT>
                    <a:lnB>
                      <a:noFill/>
                    </a:lnB>
                    <a:solidFill>
                      <a:srgbClr val="4472C4"/>
                    </a:solidFill>
                  </a:tcPr>
                </a:tc>
                <a:tc>
                  <a:txBody>
                    <a:bodyPr/>
                    <a:lstStyle/>
                    <a:p>
                      <a:pPr algn="ctr" fontAlgn="ctr"/>
                      <a:r>
                        <a:rPr lang="en-US" sz="600" b="1" i="0" u="none" strike="noStrike">
                          <a:solidFill>
                            <a:srgbClr val="FFC000"/>
                          </a:solidFill>
                          <a:effectLst/>
                          <a:highlight>
                            <a:srgbClr val="4472C4"/>
                          </a:highlight>
                          <a:latin typeface="Calibri" panose="020F0502020204030204" pitchFamily="34" charset="0"/>
                        </a:rPr>
                        <a:t> </a:t>
                      </a:r>
                    </a:p>
                  </a:txBody>
                  <a:tcPr marL="4956" marR="4956" marT="4956" marB="0" anchor="ctr">
                    <a:lnL>
                      <a:noFill/>
                    </a:lnL>
                    <a:lnR>
                      <a:noFill/>
                    </a:lnR>
                    <a:lnT>
                      <a:noFill/>
                    </a:lnT>
                    <a:lnB>
                      <a:noFill/>
                    </a:lnB>
                    <a:solidFill>
                      <a:srgbClr val="4472C4"/>
                    </a:solidFill>
                  </a:tcPr>
                </a:tc>
                <a:extLst>
                  <a:ext uri="{0D108BD9-81ED-4DB2-BD59-A6C34878D82A}">
                    <a16:rowId xmlns:a16="http://schemas.microsoft.com/office/drawing/2014/main" val="3976245155"/>
                  </a:ext>
                </a:extLst>
              </a:tr>
              <a:tr h="252016">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Rollout #4 </a:t>
                      </a:r>
                    </a:p>
                  </a:txBody>
                  <a:tcPr marL="4956" marR="4956" marT="4956" marB="0" anchor="ctr">
                    <a:lnL w="12700" cap="flat" cmpd="sng" algn="ctr">
                      <a:solidFill>
                        <a:srgbClr val="FFFFFF"/>
                      </a:solidFill>
                      <a:prstDash val="solid"/>
                      <a:round/>
                      <a:headEnd type="none" w="med" len="med"/>
                      <a:tailEnd type="none" w="med" len="med"/>
                    </a:lnL>
                    <a:lnR>
                      <a:noFill/>
                    </a:lnR>
                    <a:lnT>
                      <a:noFill/>
                    </a:lnT>
                    <a:lnB w="6350" cap="flat" cmpd="sng" algn="ctr">
                      <a:solidFill>
                        <a:srgbClr val="D9D9D9"/>
                      </a:solidFill>
                      <a:prstDash val="solid"/>
                      <a:round/>
                      <a:headEnd type="none" w="med" len="med"/>
                      <a:tailEnd type="none" w="med" len="med"/>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Iteration</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1</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2</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3</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4</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5</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6</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7</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8</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9</a:t>
                      </a:r>
                    </a:p>
                  </a:txBody>
                  <a:tcPr marL="4956" marR="4956" marT="4956" marB="0" anchor="ctr">
                    <a:lnL>
                      <a:noFill/>
                    </a:lnL>
                    <a:lnR>
                      <a:noFill/>
                    </a:lnR>
                    <a:lnT>
                      <a:noFill/>
                    </a:lnT>
                    <a:lnB w="6350" cap="flat" cmpd="sng" algn="ctr">
                      <a:solidFill>
                        <a:srgbClr val="FFFFFF"/>
                      </a:solidFill>
                      <a:prstDash val="solid"/>
                      <a:round/>
                      <a:headEnd type="none" w="med" len="med"/>
                      <a:tailEnd type="none" w="med" len="med"/>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10</a:t>
                      </a:r>
                    </a:p>
                  </a:txBody>
                  <a:tcPr marL="4956" marR="4956" marT="4956" marB="0" anchor="ctr">
                    <a:lnL>
                      <a:noFill/>
                    </a:lnL>
                    <a:lnR>
                      <a:noFill/>
                    </a:lnR>
                    <a:lnT>
                      <a:noFill/>
                    </a:lnT>
                    <a:lnB w="6350" cap="flat" cmpd="sng" algn="ctr">
                      <a:solidFill>
                        <a:srgbClr val="FFFFFF"/>
                      </a:solidFill>
                      <a:prstDash val="solid"/>
                      <a:round/>
                      <a:headEnd type="none" w="med" len="med"/>
                      <a:tailEnd type="none" w="med" len="med"/>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11</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 </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 </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 </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 </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 </a:t>
                      </a:r>
                    </a:p>
                  </a:txBody>
                  <a:tcPr marL="4956" marR="4956" marT="4956" marB="0" anchor="ctr">
                    <a:lnL>
                      <a:noFill/>
                    </a:lnL>
                    <a:lnR>
                      <a:noFill/>
                    </a:lnR>
                    <a:lnT>
                      <a:noFill/>
                    </a:lnT>
                    <a:lnB>
                      <a:noFill/>
                    </a:lnB>
                    <a:solidFill>
                      <a:srgbClr val="595959"/>
                    </a:solidFill>
                  </a:tcPr>
                </a:tc>
                <a:tc>
                  <a:txBody>
                    <a:bodyPr/>
                    <a:lstStyle/>
                    <a:p>
                      <a:pPr algn="ctr" fontAlgn="ctr"/>
                      <a:r>
                        <a:rPr lang="en-US" sz="600" b="1" i="0" u="none" strike="noStrike">
                          <a:solidFill>
                            <a:srgbClr val="FFFFFF"/>
                          </a:solidFill>
                          <a:effectLst/>
                          <a:highlight>
                            <a:srgbClr val="595959"/>
                          </a:highlight>
                          <a:latin typeface="Calibri" panose="020F0502020204030204" pitchFamily="34" charset="0"/>
                        </a:rPr>
                        <a:t>Live</a:t>
                      </a:r>
                    </a:p>
                  </a:txBody>
                  <a:tcPr marL="4956" marR="4956" marT="4956" marB="0" anchor="ctr">
                    <a:lnL>
                      <a:noFill/>
                    </a:lnL>
                    <a:lnR>
                      <a:noFill/>
                    </a:lnR>
                    <a:lnT>
                      <a:noFill/>
                    </a:lnT>
                    <a:lnB>
                      <a:noFill/>
                    </a:lnB>
                    <a:solidFill>
                      <a:srgbClr val="595959"/>
                    </a:solidFill>
                  </a:tcPr>
                </a:tc>
                <a:extLst>
                  <a:ext uri="{0D108BD9-81ED-4DB2-BD59-A6C34878D82A}">
                    <a16:rowId xmlns:a16="http://schemas.microsoft.com/office/drawing/2014/main" val="787841098"/>
                  </a:ext>
                </a:extLst>
              </a:tr>
              <a:tr h="278872">
                <a:tc>
                  <a:txBody>
                    <a:bodyPr/>
                    <a:lstStyle/>
                    <a:p>
                      <a:pPr algn="l" fontAlgn="b"/>
                      <a:r>
                        <a:rPr lang="en-US" sz="500" b="1" i="0" u="none" strike="noStrike" dirty="0">
                          <a:solidFill>
                            <a:srgbClr val="000000"/>
                          </a:solidFill>
                          <a:effectLst/>
                          <a:highlight>
                            <a:srgbClr val="D9D9D9"/>
                          </a:highlight>
                          <a:latin typeface="Calibri" panose="020F0502020204030204" pitchFamily="34" charset="0"/>
                        </a:rPr>
                        <a:t>PTAX Implementation Workstream</a:t>
                      </a:r>
                    </a:p>
                  </a:txBody>
                  <a:tcPr marL="4956" marR="4956" marT="4956" marB="0" anchor="b">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l"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D9D9D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D9D9D9"/>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extLst>
                  <a:ext uri="{0D108BD9-81ED-4DB2-BD59-A6C34878D82A}">
                    <a16:rowId xmlns:a16="http://schemas.microsoft.com/office/drawing/2014/main" val="2527263752"/>
                  </a:ext>
                </a:extLst>
              </a:tr>
              <a:tr h="360022">
                <a:tc>
                  <a:txBody>
                    <a:bodyPr/>
                    <a:lstStyle/>
                    <a:p>
                      <a:pPr algn="l" fontAlgn="t"/>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Project Initiation</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Iteration 1</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Iteration 2</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Iteration 3</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Iteration 4</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Iteration 5</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Iteration 6</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700" b="1" i="0" u="none" strike="noStrike" dirty="0">
                          <a:solidFill>
                            <a:srgbClr val="FFFFFF"/>
                          </a:solidFill>
                          <a:effectLst/>
                          <a:highlight>
                            <a:srgbClr val="0D12D9"/>
                          </a:highlight>
                          <a:latin typeface="Calibri" panose="020F0502020204030204" pitchFamily="34" charset="0"/>
                        </a:rPr>
                        <a:t>Iteration 7</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700" b="1" i="0" u="none" strike="noStrike" dirty="0">
                          <a:solidFill>
                            <a:srgbClr val="FFFFFF"/>
                          </a:solidFill>
                          <a:effectLst/>
                          <a:highlight>
                            <a:srgbClr val="0D12D9"/>
                          </a:highlight>
                          <a:latin typeface="Calibri" panose="020F0502020204030204" pitchFamily="34" charset="0"/>
                        </a:rPr>
                        <a:t>Iteration 8</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D9D9D9"/>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266259669"/>
                  </a:ext>
                </a:extLst>
              </a:tr>
              <a:tr h="315021">
                <a:tc>
                  <a:txBody>
                    <a:bodyPr/>
                    <a:lstStyle/>
                    <a:p>
                      <a:pPr algn="l" fontAlgn="b"/>
                      <a:r>
                        <a:rPr lang="en-US" sz="500" b="1" i="0" u="none" strike="noStrike">
                          <a:solidFill>
                            <a:srgbClr val="000000"/>
                          </a:solidFill>
                          <a:effectLst/>
                          <a:highlight>
                            <a:srgbClr val="D9D9D9"/>
                          </a:highlight>
                          <a:latin typeface="Calibri" panose="020F0502020204030204" pitchFamily="34" charset="0"/>
                        </a:rPr>
                        <a:t> </a:t>
                      </a:r>
                    </a:p>
                  </a:txBody>
                  <a:tcPr marL="4956" marR="4956" marT="4956" marB="0" anchor="b">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C&amp;R SIT 1</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C&amp;R SIT 2</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C&amp;R SIT 3</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0D12D9"/>
                          </a:highlight>
                          <a:latin typeface="Calibri" panose="020F0502020204030204" pitchFamily="34" charset="0"/>
                        </a:rPr>
                        <a:t>C&amp;R SIT 4</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0D12D9"/>
                          </a:highlight>
                          <a:latin typeface="Calibri" panose="020F0502020204030204" pitchFamily="34" charset="0"/>
                        </a:rPr>
                        <a:t>C&amp;R SIT 5</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0D12D9"/>
                          </a:highlight>
                          <a:latin typeface="Calibri" panose="020F0502020204030204" pitchFamily="34" charset="0"/>
                        </a:rPr>
                        <a:t>C&amp;R SIT 6</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0D12D9"/>
                          </a:highlight>
                          <a:latin typeface="Calibri" panose="020F0502020204030204" pitchFamily="34" charset="0"/>
                        </a:rPr>
                        <a:t>C&amp;R SIT 7</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0D12D9"/>
                          </a:highlight>
                          <a:latin typeface="Calibri" panose="020F0502020204030204" pitchFamily="34" charset="0"/>
                        </a:rPr>
                        <a:t>C&amp;R SIT 8</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b"/>
                      <a:r>
                        <a:rPr lang="en-US" sz="600" b="0" i="0" u="none" strike="noStrike">
                          <a:solidFill>
                            <a:srgbClr val="000000"/>
                          </a:solidFill>
                          <a:effectLst/>
                          <a:highlight>
                            <a:srgbClr val="D9D9D9"/>
                          </a:highlight>
                          <a:latin typeface="Calibri" panose="020F0502020204030204" pitchFamily="34" charset="0"/>
                        </a:rPr>
                        <a:t> </a:t>
                      </a:r>
                    </a:p>
                  </a:txBody>
                  <a:tcPr marL="4956" marR="4956" marT="4956"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b"/>
                      <a:r>
                        <a:rPr lang="en-US" sz="600" b="0" i="0" u="none" strike="noStrike">
                          <a:solidFill>
                            <a:srgbClr val="000000"/>
                          </a:solidFill>
                          <a:effectLst/>
                          <a:highlight>
                            <a:srgbClr val="D9D9D9"/>
                          </a:highlight>
                          <a:latin typeface="Calibri" panose="020F0502020204030204" pitchFamily="34" charset="0"/>
                        </a:rPr>
                        <a:t> </a:t>
                      </a:r>
                    </a:p>
                  </a:txBody>
                  <a:tcPr marL="4956" marR="4956" marT="4956"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819978493"/>
                  </a:ext>
                </a:extLst>
              </a:tr>
              <a:tr h="360022">
                <a:tc>
                  <a:txBody>
                    <a:bodyPr/>
                    <a:lstStyle/>
                    <a:p>
                      <a:pPr algn="l" fontAlgn="ctr"/>
                      <a:r>
                        <a:rPr lang="en-US" sz="5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System Testing 1</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System Testing 2</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System Testing 3</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System Testing 4</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System Testing 5</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System Testing 6</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a:solidFill>
                            <a:srgbClr val="FFFFFF"/>
                          </a:solidFill>
                          <a:effectLst/>
                          <a:highlight>
                            <a:srgbClr val="4472C4"/>
                          </a:highlight>
                          <a:latin typeface="Calibri" panose="020F0502020204030204" pitchFamily="34" charset="0"/>
                        </a:rPr>
                        <a:t>AGO System Testing 7</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a:solidFill>
                            <a:srgbClr val="FFFFFF"/>
                          </a:solidFill>
                          <a:effectLst/>
                          <a:highlight>
                            <a:srgbClr val="4472C4"/>
                          </a:highlight>
                          <a:latin typeface="Calibri" panose="020F0502020204030204" pitchFamily="34" charset="0"/>
                        </a:rPr>
                        <a:t>AGO System </a:t>
                      </a:r>
                      <a:br>
                        <a:rPr lang="en-US" sz="600" b="1" i="0" u="none" strike="noStrike">
                          <a:solidFill>
                            <a:srgbClr val="FFFFFF"/>
                          </a:solidFill>
                          <a:effectLst/>
                          <a:highlight>
                            <a:srgbClr val="4472C4"/>
                          </a:highlight>
                          <a:latin typeface="Calibri" panose="020F0502020204030204" pitchFamily="34" charset="0"/>
                        </a:rPr>
                      </a:br>
                      <a:r>
                        <a:rPr lang="en-US" sz="600" b="1" i="0" u="none" strike="noStrike">
                          <a:solidFill>
                            <a:srgbClr val="FFFFFF"/>
                          </a:solidFill>
                          <a:effectLst/>
                          <a:highlight>
                            <a:srgbClr val="4472C4"/>
                          </a:highlight>
                          <a:latin typeface="Calibri" panose="020F0502020204030204" pitchFamily="34" charset="0"/>
                        </a:rPr>
                        <a:t>Testing 8</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gridSpan="2">
                  <a:txBody>
                    <a:bodyPr/>
                    <a:lstStyle/>
                    <a:p>
                      <a:pPr algn="ctr" fontAlgn="ctr"/>
                      <a:r>
                        <a:rPr lang="en-US" sz="600" b="1" i="0" u="none" strike="noStrike">
                          <a:solidFill>
                            <a:srgbClr val="FFFFFF"/>
                          </a:solidFill>
                          <a:effectLst/>
                          <a:highlight>
                            <a:srgbClr val="4472C4"/>
                          </a:highlight>
                          <a:latin typeface="Calibri" panose="020F0502020204030204" pitchFamily="34" charset="0"/>
                        </a:rPr>
                        <a:t>AGO System Testing</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hMerge="1">
                  <a:txBody>
                    <a:bodyPr/>
                    <a:lstStyle/>
                    <a:p>
                      <a:endParaRPr lang="en-US"/>
                    </a:p>
                  </a:txBody>
                  <a:tcPr/>
                </a:tc>
                <a:tc>
                  <a:txBody>
                    <a:bodyPr/>
                    <a:lstStyle/>
                    <a:p>
                      <a:pPr algn="l" fontAlgn="b"/>
                      <a:r>
                        <a:rPr lang="en-US" sz="600" b="0" i="0" u="none" strike="noStrike">
                          <a:solidFill>
                            <a:srgbClr val="000000"/>
                          </a:solidFill>
                          <a:effectLst/>
                          <a:highlight>
                            <a:srgbClr val="D9D9D9"/>
                          </a:highlight>
                          <a:latin typeface="Calibri" panose="020F0502020204030204" pitchFamily="34" charset="0"/>
                        </a:rPr>
                        <a:t> </a:t>
                      </a:r>
                    </a:p>
                  </a:txBody>
                  <a:tcPr marL="4956" marR="4956" marT="4956"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l" fontAlgn="b"/>
                      <a:r>
                        <a:rPr lang="en-US" sz="600" b="0" i="0" u="none" strike="noStrike">
                          <a:solidFill>
                            <a:srgbClr val="000000"/>
                          </a:solidFill>
                          <a:effectLst/>
                          <a:highlight>
                            <a:srgbClr val="D9D9D9"/>
                          </a:highlight>
                          <a:latin typeface="Calibri" panose="020F0502020204030204" pitchFamily="34" charset="0"/>
                        </a:rPr>
                        <a:t> </a:t>
                      </a:r>
                    </a:p>
                  </a:txBody>
                  <a:tcPr marL="4956" marR="4956" marT="4956"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b"/>
                      <a:r>
                        <a:rPr lang="en-US" sz="600" b="0" i="0" u="none" strike="noStrike">
                          <a:solidFill>
                            <a:srgbClr val="000000"/>
                          </a:solidFill>
                          <a:effectLst/>
                          <a:highlight>
                            <a:srgbClr val="D9D9D9"/>
                          </a:highlight>
                          <a:latin typeface="Calibri" panose="020F0502020204030204" pitchFamily="34" charset="0"/>
                        </a:rPr>
                        <a:t> </a:t>
                      </a:r>
                    </a:p>
                  </a:txBody>
                  <a:tcPr marL="4956" marR="4956" marT="4956"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D9D9D9"/>
                    </a:solidFill>
                  </a:tcPr>
                </a:tc>
                <a:extLst>
                  <a:ext uri="{0D108BD9-81ED-4DB2-BD59-A6C34878D82A}">
                    <a16:rowId xmlns:a16="http://schemas.microsoft.com/office/drawing/2014/main" val="587557973"/>
                  </a:ext>
                </a:extLst>
              </a:tr>
              <a:tr h="288018">
                <a:tc>
                  <a:txBody>
                    <a:bodyPr/>
                    <a:lstStyle/>
                    <a:p>
                      <a:pPr algn="l" fontAlgn="b"/>
                      <a:r>
                        <a:rPr lang="en-US" sz="500" b="1" i="0" u="none" strike="noStrike">
                          <a:solidFill>
                            <a:srgbClr val="000000"/>
                          </a:solidFill>
                          <a:effectLst/>
                          <a:highlight>
                            <a:srgbClr val="D9D9D9"/>
                          </a:highlight>
                          <a:latin typeface="Calibri" panose="020F0502020204030204" pitchFamily="34" charset="0"/>
                        </a:rPr>
                        <a:t> </a:t>
                      </a:r>
                    </a:p>
                  </a:txBody>
                  <a:tcPr marL="4956" marR="4956" marT="4956" marB="0" anchor="b">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gridSpan="3">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AGO Regression and E2E System Testing</a:t>
                      </a:r>
                    </a:p>
                  </a:txBody>
                  <a:tcPr marL="4956" marR="4956" marT="4956" marB="0" anchor="ctr">
                    <a:lnL w="6350" cap="flat" cmpd="sng" algn="ctr">
                      <a:solidFill>
                        <a:srgbClr val="D9D9D9"/>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hMerge="1">
                  <a:txBody>
                    <a:bodyPr/>
                    <a:lstStyle/>
                    <a:p>
                      <a:endParaRPr lang="en-US"/>
                    </a:p>
                  </a:txBody>
                  <a:tcPr/>
                </a:tc>
                <a:tc hMerge="1">
                  <a:txBody>
                    <a:bodyPr/>
                    <a:lstStyle/>
                    <a:p>
                      <a:endParaRPr lang="en-US"/>
                    </a:p>
                  </a:txBody>
                  <a:tcPr/>
                </a:tc>
                <a:tc gridSpan="3">
                  <a:txBody>
                    <a:bodyPr/>
                    <a:lstStyle/>
                    <a:p>
                      <a:pPr algn="ctr" fontAlgn="ctr"/>
                      <a:r>
                        <a:rPr lang="en-US" sz="600" b="1" i="0" u="none" strike="noStrike">
                          <a:solidFill>
                            <a:srgbClr val="FFFFFF"/>
                          </a:solidFill>
                          <a:effectLst/>
                          <a:highlight>
                            <a:srgbClr val="4472C4"/>
                          </a:highlight>
                          <a:latin typeface="Calibri" panose="020F0502020204030204" pitchFamily="34" charset="0"/>
                        </a:rPr>
                        <a:t>AGO Performance Testing</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hMerge="1">
                  <a:txBody>
                    <a:bodyPr/>
                    <a:lstStyle/>
                    <a:p>
                      <a:endParaRPr lang="en-US"/>
                    </a:p>
                  </a:txBody>
                  <a:tcPr/>
                </a:tc>
                <a:tc hMerge="1">
                  <a:txBody>
                    <a:bodyPr/>
                    <a:lstStyle/>
                    <a:p>
                      <a:endParaRPr lang="en-US"/>
                    </a:p>
                  </a:txBody>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425113405"/>
                  </a:ext>
                </a:extLst>
              </a:tr>
              <a:tr h="288018">
                <a:tc>
                  <a:txBody>
                    <a:bodyPr/>
                    <a:lstStyle/>
                    <a:p>
                      <a:pPr algn="l" fontAlgn="b"/>
                      <a:r>
                        <a:rPr lang="en-US" sz="500" b="1" i="0" u="none" strike="noStrike">
                          <a:solidFill>
                            <a:srgbClr val="000000"/>
                          </a:solidFill>
                          <a:effectLst/>
                          <a:highlight>
                            <a:srgbClr val="D9D9D9"/>
                          </a:highlight>
                          <a:latin typeface="Calibri" panose="020F0502020204030204" pitchFamily="34" charset="0"/>
                        </a:rPr>
                        <a:t> </a:t>
                      </a:r>
                    </a:p>
                  </a:txBody>
                  <a:tcPr marL="4956" marR="4956" marT="4956" marB="0" anchor="b">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gridSpan="3">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C&amp;R Regression and E2E System Testing</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hMerge="1">
                  <a:txBody>
                    <a:bodyPr/>
                    <a:lstStyle/>
                    <a:p>
                      <a:endParaRPr lang="en-US"/>
                    </a:p>
                  </a:txBody>
                  <a:tcPr/>
                </a:tc>
                <a:tc hMerge="1">
                  <a:txBody>
                    <a:bodyPr/>
                    <a:lstStyle/>
                    <a:p>
                      <a:endParaRPr lang="en-US"/>
                    </a:p>
                  </a:txBody>
                  <a:tcPr/>
                </a:tc>
                <a:tc gridSpan="3">
                  <a:txBody>
                    <a:bodyPr/>
                    <a:lstStyle/>
                    <a:p>
                      <a:pPr algn="ctr" fontAlgn="ctr"/>
                      <a:r>
                        <a:rPr lang="en-US" sz="600" b="1" i="0" u="none" strike="noStrike" dirty="0">
                          <a:solidFill>
                            <a:srgbClr val="FFFFFF"/>
                          </a:solidFill>
                          <a:effectLst/>
                          <a:highlight>
                            <a:srgbClr val="0D12D9"/>
                          </a:highlight>
                          <a:latin typeface="Calibri" panose="020F0502020204030204" pitchFamily="34" charset="0"/>
                        </a:rPr>
                        <a:t>C&amp;R Performance Testing</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hMerge="1">
                  <a:txBody>
                    <a:bodyPr/>
                    <a:lstStyle/>
                    <a:p>
                      <a:endParaRPr lang="en-US"/>
                    </a:p>
                  </a:txBody>
                  <a:tcPr/>
                </a:tc>
                <a:tc hMerge="1">
                  <a:txBody>
                    <a:bodyPr/>
                    <a:lstStyle/>
                    <a:p>
                      <a:endParaRPr lang="en-US"/>
                    </a:p>
                  </a:txBody>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0D12D9"/>
                          </a:highlight>
                          <a:latin typeface="Calibri" panose="020F0502020204030204" pitchFamily="34" charset="0"/>
                        </a:rPr>
                        <a:t>Cutover Prep</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D12D9"/>
                    </a:solidFill>
                  </a:tcPr>
                </a:tc>
                <a:tc>
                  <a:txBody>
                    <a:bodyPr/>
                    <a:lstStyle/>
                    <a:p>
                      <a:pPr algn="ctr" fontAlgn="ctr"/>
                      <a:r>
                        <a:rPr lang="en-US" sz="600" b="1" i="0" u="none" strike="noStrike">
                          <a:solidFill>
                            <a:srgbClr val="FFFFFF"/>
                          </a:solidFill>
                          <a:effectLst/>
                          <a:highlight>
                            <a:srgbClr val="00B050"/>
                          </a:highlight>
                          <a:latin typeface="Calibri" panose="020F0502020204030204" pitchFamily="34" charset="0"/>
                        </a:rPr>
                        <a:t>Go Live</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B050"/>
                    </a:solidFill>
                  </a:tcPr>
                </a:tc>
                <a:extLst>
                  <a:ext uri="{0D108BD9-81ED-4DB2-BD59-A6C34878D82A}">
                    <a16:rowId xmlns:a16="http://schemas.microsoft.com/office/drawing/2014/main" val="369540920"/>
                  </a:ext>
                </a:extLst>
              </a:tr>
              <a:tr h="297020">
                <a:tc>
                  <a:txBody>
                    <a:bodyPr/>
                    <a:lstStyle/>
                    <a:p>
                      <a:pPr algn="l" fontAlgn="b"/>
                      <a:r>
                        <a:rPr lang="en-US" sz="500" b="1" i="0" u="none" strike="noStrike">
                          <a:solidFill>
                            <a:srgbClr val="000000"/>
                          </a:solidFill>
                          <a:effectLst/>
                          <a:highlight>
                            <a:srgbClr val="D9D9D9"/>
                          </a:highlight>
                          <a:latin typeface="Calibri" panose="020F0502020204030204" pitchFamily="34" charset="0"/>
                        </a:rPr>
                        <a:t> </a:t>
                      </a:r>
                    </a:p>
                  </a:txBody>
                  <a:tcPr marL="4956" marR="4956" marT="4956" marB="0" anchor="b">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gridSpan="4">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User Acceptance Testing</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600" b="1" i="0" u="none" strike="noStrike" dirty="0">
                          <a:solidFill>
                            <a:srgbClr val="FFFFFF"/>
                          </a:solidFill>
                          <a:effectLst/>
                          <a:highlight>
                            <a:srgbClr val="4472C4"/>
                          </a:highlight>
                          <a:latin typeface="Calibri" panose="020F0502020204030204" pitchFamily="34" charset="0"/>
                        </a:rPr>
                        <a:t>Dress Rehearsals</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extLst>
                  <a:ext uri="{0D108BD9-81ED-4DB2-BD59-A6C34878D82A}">
                    <a16:rowId xmlns:a16="http://schemas.microsoft.com/office/drawing/2014/main" val="3170074694"/>
                  </a:ext>
                </a:extLst>
              </a:tr>
              <a:tr h="147400">
                <a:tc>
                  <a:txBody>
                    <a:bodyPr/>
                    <a:lstStyle/>
                    <a:p>
                      <a:pPr algn="l" fontAlgn="b"/>
                      <a:r>
                        <a:rPr lang="en-US" sz="500" b="1" i="0" u="none" strike="noStrike">
                          <a:solidFill>
                            <a:srgbClr val="000000"/>
                          </a:solidFill>
                          <a:effectLst/>
                          <a:highlight>
                            <a:srgbClr val="D9D9D9"/>
                          </a:highlight>
                          <a:latin typeface="Calibri" panose="020F0502020204030204" pitchFamily="34" charset="0"/>
                        </a:rPr>
                        <a:t> </a:t>
                      </a:r>
                    </a:p>
                  </a:txBody>
                  <a:tcPr marL="4956" marR="4956" marT="4956" marB="0" anchor="b">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l"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D9D9"/>
                    </a:solidFill>
                  </a:tcPr>
                </a:tc>
                <a:tc>
                  <a:txBody>
                    <a:bodyPr/>
                    <a:lstStyle/>
                    <a:p>
                      <a:pPr algn="ctr" fontAlgn="ctr"/>
                      <a:r>
                        <a:rPr lang="en-US" sz="600" b="1" i="0" u="none" strike="noStrike">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D9D9"/>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63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US" sz="600" b="1" i="0" u="none" strike="noStrike" dirty="0">
                          <a:solidFill>
                            <a:srgbClr val="FFFFFF"/>
                          </a:solidFill>
                          <a:effectLst/>
                          <a:highlight>
                            <a:srgbClr val="D9D9D9"/>
                          </a:highlight>
                          <a:latin typeface="Calibri" panose="020F0502020204030204" pitchFamily="34" charset="0"/>
                        </a:rPr>
                        <a:t> </a:t>
                      </a:r>
                    </a:p>
                  </a:txBody>
                  <a:tcPr marL="4956" marR="4956" marT="4956" marB="0" anchor="ctr">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583769433"/>
                  </a:ext>
                </a:extLst>
              </a:tr>
            </a:tbl>
          </a:graphicData>
        </a:graphic>
      </p:graphicFrame>
    </p:spTree>
    <p:extLst>
      <p:ext uri="{BB962C8B-B14F-4D97-AF65-F5344CB8AC3E}">
        <p14:creationId xmlns:p14="http://schemas.microsoft.com/office/powerpoint/2010/main" val="139537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4DD-1B57-4F04-B057-45B45A813B93}"/>
              </a:ext>
            </a:extLst>
          </p:cNvPr>
          <p:cNvSpPr>
            <a:spLocks noGrp="1"/>
          </p:cNvSpPr>
          <p:nvPr>
            <p:ph type="title"/>
          </p:nvPr>
        </p:nvSpPr>
        <p:spPr>
          <a:xfrm>
            <a:off x="973756" y="334980"/>
            <a:ext cx="5865194" cy="319060"/>
          </a:xfrm>
          <a:noFill/>
        </p:spPr>
        <p:txBody>
          <a:bodyPr>
            <a:noAutofit/>
          </a:bodyPr>
          <a:lstStyle/>
          <a:p>
            <a:pPr algn="l"/>
            <a:r>
              <a:rPr lang="en-US" sz="2400" dirty="0"/>
              <a:t>Rollout #4 </a:t>
            </a:r>
            <a:r>
              <a:rPr lang="en-US" sz="2400" dirty="0">
                <a:solidFill>
                  <a:schemeClr val="tx1"/>
                </a:solidFill>
              </a:rPr>
              <a:t>Key Milestones</a:t>
            </a:r>
            <a:endParaRPr lang="en-US" sz="1800" i="1" dirty="0">
              <a:solidFill>
                <a:schemeClr val="tx1"/>
              </a:solidFill>
            </a:endParaRPr>
          </a:p>
        </p:txBody>
      </p:sp>
      <p:sp>
        <p:nvSpPr>
          <p:cNvPr id="38" name="Text Placeholder 3">
            <a:extLst>
              <a:ext uri="{FF2B5EF4-FFF2-40B4-BE49-F238E27FC236}">
                <a16:creationId xmlns:a16="http://schemas.microsoft.com/office/drawing/2014/main" id="{E50E21BA-5884-47BA-8B4A-387C6AE143B2}"/>
              </a:ext>
            </a:extLst>
          </p:cNvPr>
          <p:cNvSpPr>
            <a:spLocks noGrp="1"/>
          </p:cNvSpPr>
          <p:nvPr/>
        </p:nvSpPr>
        <p:spPr>
          <a:xfrm>
            <a:off x="1039017" y="205978"/>
            <a:ext cx="3894489" cy="228600"/>
          </a:xfrm>
          <a:prstGeom prst="rect">
            <a:avLst/>
          </a:prstGeom>
          <a:noFill/>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39" name="Picture 38">
            <a:extLst>
              <a:ext uri="{FF2B5EF4-FFF2-40B4-BE49-F238E27FC236}">
                <a16:creationId xmlns:a16="http://schemas.microsoft.com/office/drawing/2014/main" id="{F338F0E2-B48A-467B-96C0-7D9EBA5F4521}"/>
              </a:ext>
            </a:extLst>
          </p:cNvPr>
          <p:cNvPicPr>
            <a:picLocks noChangeAspect="1"/>
          </p:cNvPicPr>
          <p:nvPr/>
        </p:nvPicPr>
        <p:blipFill>
          <a:blip r:embed="rId2"/>
          <a:stretch>
            <a:fillRect/>
          </a:stretch>
        </p:blipFill>
        <p:spPr>
          <a:xfrm>
            <a:off x="7585075" y="129814"/>
            <a:ext cx="1289049" cy="609528"/>
          </a:xfrm>
          <a:prstGeom prst="rect">
            <a:avLst/>
          </a:prstGeom>
        </p:spPr>
      </p:pic>
      <p:graphicFrame>
        <p:nvGraphicFramePr>
          <p:cNvPr id="5" name="Table 4">
            <a:extLst>
              <a:ext uri="{FF2B5EF4-FFF2-40B4-BE49-F238E27FC236}">
                <a16:creationId xmlns:a16="http://schemas.microsoft.com/office/drawing/2014/main" id="{06CFB2A6-5C41-B4D0-598D-69668AC7D222}"/>
              </a:ext>
            </a:extLst>
          </p:cNvPr>
          <p:cNvGraphicFramePr>
            <a:graphicFrameLocks noGrp="1"/>
          </p:cNvGraphicFramePr>
          <p:nvPr>
            <p:extLst>
              <p:ext uri="{D42A27DB-BD31-4B8C-83A1-F6EECF244321}">
                <p14:modId xmlns:p14="http://schemas.microsoft.com/office/powerpoint/2010/main" val="253580029"/>
              </p:ext>
            </p:extLst>
          </p:nvPr>
        </p:nvGraphicFramePr>
        <p:xfrm>
          <a:off x="1560561" y="887502"/>
          <a:ext cx="6567439" cy="4192497"/>
        </p:xfrm>
        <a:graphic>
          <a:graphicData uri="http://schemas.openxmlformats.org/drawingml/2006/table">
            <a:tbl>
              <a:tblPr firstRow="1" bandRow="1">
                <a:tableStyleId>{073A0DAA-6AF3-43AB-8588-CEC1D06C72B9}</a:tableStyleId>
              </a:tblPr>
              <a:tblGrid>
                <a:gridCol w="2720427">
                  <a:extLst>
                    <a:ext uri="{9D8B030D-6E8A-4147-A177-3AD203B41FA5}">
                      <a16:colId xmlns:a16="http://schemas.microsoft.com/office/drawing/2014/main" val="2481443271"/>
                    </a:ext>
                  </a:extLst>
                </a:gridCol>
                <a:gridCol w="1350877">
                  <a:extLst>
                    <a:ext uri="{9D8B030D-6E8A-4147-A177-3AD203B41FA5}">
                      <a16:colId xmlns:a16="http://schemas.microsoft.com/office/drawing/2014/main" val="3930219202"/>
                    </a:ext>
                  </a:extLst>
                </a:gridCol>
                <a:gridCol w="1244611">
                  <a:extLst>
                    <a:ext uri="{9D8B030D-6E8A-4147-A177-3AD203B41FA5}">
                      <a16:colId xmlns:a16="http://schemas.microsoft.com/office/drawing/2014/main" val="2325972246"/>
                    </a:ext>
                  </a:extLst>
                </a:gridCol>
                <a:gridCol w="1251524">
                  <a:extLst>
                    <a:ext uri="{9D8B030D-6E8A-4147-A177-3AD203B41FA5}">
                      <a16:colId xmlns:a16="http://schemas.microsoft.com/office/drawing/2014/main" val="1859864746"/>
                    </a:ext>
                  </a:extLst>
                </a:gridCol>
              </a:tblGrid>
              <a:tr h="379361">
                <a:tc>
                  <a:txBody>
                    <a:bodyPr/>
                    <a:lstStyle/>
                    <a:p>
                      <a:r>
                        <a:rPr lang="en-US" sz="1400" dirty="0"/>
                        <a:t>Rollout #4 Milestone</a:t>
                      </a:r>
                    </a:p>
                  </a:txBody>
                  <a:tcPr>
                    <a:solidFill>
                      <a:srgbClr val="002060"/>
                    </a:solidFill>
                  </a:tcPr>
                </a:tc>
                <a:tc>
                  <a:txBody>
                    <a:bodyPr/>
                    <a:lstStyle/>
                    <a:p>
                      <a:pPr algn="ctr"/>
                      <a:r>
                        <a:rPr lang="en-US" sz="1400" dirty="0"/>
                        <a:t>Start Date</a:t>
                      </a:r>
                    </a:p>
                  </a:txBody>
                  <a:tcPr>
                    <a:solidFill>
                      <a:srgbClr val="002060"/>
                    </a:solidFill>
                  </a:tcPr>
                </a:tc>
                <a:tc>
                  <a:txBody>
                    <a:bodyPr/>
                    <a:lstStyle/>
                    <a:p>
                      <a:pPr algn="ctr"/>
                      <a:r>
                        <a:rPr lang="en-US" sz="1400" dirty="0"/>
                        <a:t>End Date</a:t>
                      </a:r>
                    </a:p>
                  </a:txBody>
                  <a:tcPr>
                    <a:solidFill>
                      <a:srgbClr val="002060"/>
                    </a:solidFill>
                  </a:tcPr>
                </a:tc>
                <a:tc>
                  <a:txBody>
                    <a:bodyPr/>
                    <a:lstStyle/>
                    <a:p>
                      <a:pPr algn="ctr"/>
                      <a:r>
                        <a:rPr lang="en-US" sz="1400" dirty="0"/>
                        <a:t>Status</a:t>
                      </a:r>
                    </a:p>
                  </a:txBody>
                  <a:tcPr>
                    <a:solidFill>
                      <a:srgbClr val="002060"/>
                    </a:solidFill>
                  </a:tcPr>
                </a:tc>
                <a:extLst>
                  <a:ext uri="{0D108BD9-81ED-4DB2-BD59-A6C34878D82A}">
                    <a16:rowId xmlns:a16="http://schemas.microsoft.com/office/drawing/2014/main" val="18167673"/>
                  </a:ext>
                </a:extLst>
              </a:tr>
              <a:tr h="303488">
                <a:tc>
                  <a:txBody>
                    <a:bodyPr/>
                    <a:lstStyle/>
                    <a:p>
                      <a:r>
                        <a:rPr lang="en-US" sz="1000" dirty="0">
                          <a:solidFill>
                            <a:schemeClr val="tx1"/>
                          </a:solidFill>
                        </a:rPr>
                        <a:t>Project Initiation</a:t>
                      </a:r>
                    </a:p>
                  </a:txBody>
                  <a:tcPr/>
                </a:tc>
                <a:tc>
                  <a:txBody>
                    <a:bodyPr/>
                    <a:lstStyle/>
                    <a:p>
                      <a:pPr algn="ctr"/>
                      <a:r>
                        <a:rPr lang="en-US" sz="1000" dirty="0">
                          <a:solidFill>
                            <a:schemeClr val="tx1"/>
                          </a:solidFill>
                        </a:rPr>
                        <a:t>7/1/24</a:t>
                      </a:r>
                    </a:p>
                  </a:txBody>
                  <a:tcPr/>
                </a:tc>
                <a:tc>
                  <a:txBody>
                    <a:bodyPr/>
                    <a:lstStyle/>
                    <a:p>
                      <a:pPr algn="ctr"/>
                      <a:r>
                        <a:rPr lang="en-US" sz="1000" dirty="0">
                          <a:solidFill>
                            <a:schemeClr val="tx1"/>
                          </a:solidFill>
                        </a:rPr>
                        <a:t>7/26/24</a:t>
                      </a:r>
                    </a:p>
                  </a:txBody>
                  <a:tcPr/>
                </a:tc>
                <a:tc>
                  <a:txBody>
                    <a:bodyPr/>
                    <a:lstStyle/>
                    <a:p>
                      <a:pPr algn="ctr"/>
                      <a:r>
                        <a:rPr lang="en-US" sz="1000" i="1" dirty="0"/>
                        <a:t>Completed</a:t>
                      </a:r>
                    </a:p>
                  </a:txBody>
                  <a:tcPr/>
                </a:tc>
                <a:extLst>
                  <a:ext uri="{0D108BD9-81ED-4DB2-BD59-A6C34878D82A}">
                    <a16:rowId xmlns:a16="http://schemas.microsoft.com/office/drawing/2014/main" val="2738577576"/>
                  </a:ext>
                </a:extLst>
              </a:tr>
              <a:tr h="303488">
                <a:tc>
                  <a:txBody>
                    <a:bodyPr/>
                    <a:lstStyle/>
                    <a:p>
                      <a:r>
                        <a:rPr lang="en-US" sz="1000" dirty="0">
                          <a:solidFill>
                            <a:schemeClr val="tx1"/>
                          </a:solidFill>
                        </a:rPr>
                        <a:t>Iteration #1</a:t>
                      </a:r>
                    </a:p>
                  </a:txBody>
                  <a:tcPr/>
                </a:tc>
                <a:tc>
                  <a:txBody>
                    <a:bodyPr/>
                    <a:lstStyle/>
                    <a:p>
                      <a:pPr algn="ctr"/>
                      <a:r>
                        <a:rPr lang="en-US" sz="1000" dirty="0">
                          <a:solidFill>
                            <a:schemeClr val="tx1"/>
                          </a:solidFill>
                        </a:rPr>
                        <a:t>7/29/24</a:t>
                      </a:r>
                    </a:p>
                  </a:txBody>
                  <a:tcPr/>
                </a:tc>
                <a:tc>
                  <a:txBody>
                    <a:bodyPr/>
                    <a:lstStyle/>
                    <a:p>
                      <a:pPr algn="ctr"/>
                      <a:r>
                        <a:rPr lang="en-US" sz="1000" dirty="0">
                          <a:solidFill>
                            <a:schemeClr val="tx1"/>
                          </a:solidFill>
                        </a:rPr>
                        <a:t>8/23/24</a:t>
                      </a:r>
                    </a:p>
                  </a:txBody>
                  <a:tcPr/>
                </a:tc>
                <a:tc>
                  <a:txBody>
                    <a:bodyPr/>
                    <a:lstStyle/>
                    <a:p>
                      <a:pPr algn="ctr"/>
                      <a:r>
                        <a:rPr lang="en-US" sz="1000" i="1" dirty="0"/>
                        <a:t>In Process</a:t>
                      </a:r>
                    </a:p>
                  </a:txBody>
                  <a:tcPr/>
                </a:tc>
                <a:extLst>
                  <a:ext uri="{0D108BD9-81ED-4DB2-BD59-A6C34878D82A}">
                    <a16:rowId xmlns:a16="http://schemas.microsoft.com/office/drawing/2014/main" val="2686206908"/>
                  </a:ext>
                </a:extLst>
              </a:tr>
              <a:tr h="303488">
                <a:tc>
                  <a:txBody>
                    <a:bodyPr/>
                    <a:lstStyle/>
                    <a:p>
                      <a:r>
                        <a:rPr lang="en-US" sz="1000" dirty="0">
                          <a:solidFill>
                            <a:schemeClr val="tx1"/>
                          </a:solidFill>
                        </a:rPr>
                        <a:t>Iteration #2</a:t>
                      </a:r>
                    </a:p>
                  </a:txBody>
                  <a:tcPr/>
                </a:tc>
                <a:tc>
                  <a:txBody>
                    <a:bodyPr/>
                    <a:lstStyle/>
                    <a:p>
                      <a:pPr algn="ctr"/>
                      <a:r>
                        <a:rPr lang="en-US" sz="1000" dirty="0">
                          <a:solidFill>
                            <a:schemeClr val="tx1"/>
                          </a:solidFill>
                        </a:rPr>
                        <a:t>8/26/24</a:t>
                      </a:r>
                    </a:p>
                  </a:txBody>
                  <a:tcPr/>
                </a:tc>
                <a:tc>
                  <a:txBody>
                    <a:bodyPr/>
                    <a:lstStyle/>
                    <a:p>
                      <a:pPr algn="ctr"/>
                      <a:r>
                        <a:rPr lang="en-US" sz="1000" dirty="0">
                          <a:solidFill>
                            <a:schemeClr val="tx1"/>
                          </a:solidFill>
                        </a:rPr>
                        <a:t>9/20/24</a:t>
                      </a:r>
                    </a:p>
                  </a:txBody>
                  <a:tcPr/>
                </a:tc>
                <a:tc>
                  <a:txBody>
                    <a:bodyPr/>
                    <a:lstStyle/>
                    <a:p>
                      <a:pPr algn="ctr"/>
                      <a:endParaRPr lang="en-US" sz="1000" dirty="0"/>
                    </a:p>
                  </a:txBody>
                  <a:tcPr/>
                </a:tc>
                <a:extLst>
                  <a:ext uri="{0D108BD9-81ED-4DB2-BD59-A6C34878D82A}">
                    <a16:rowId xmlns:a16="http://schemas.microsoft.com/office/drawing/2014/main" val="2828136529"/>
                  </a:ext>
                </a:extLst>
              </a:tr>
              <a:tr h="30348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Franklin Gothic Book"/>
                          <a:ea typeface="+mn-ea"/>
                          <a:cs typeface="+mn-cs"/>
                        </a:rPr>
                        <a:t>Iteration #3</a:t>
                      </a:r>
                    </a:p>
                  </a:txBody>
                  <a:tcPr/>
                </a:tc>
                <a:tc>
                  <a:txBody>
                    <a:bodyPr/>
                    <a:lstStyle/>
                    <a:p>
                      <a:pPr algn="ctr"/>
                      <a:r>
                        <a:rPr lang="en-US" sz="1000" dirty="0">
                          <a:solidFill>
                            <a:schemeClr val="tx1"/>
                          </a:solidFill>
                        </a:rPr>
                        <a:t>9/23/24</a:t>
                      </a:r>
                    </a:p>
                  </a:txBody>
                  <a:tcPr/>
                </a:tc>
                <a:tc>
                  <a:txBody>
                    <a:bodyPr/>
                    <a:lstStyle/>
                    <a:p>
                      <a:pPr algn="ctr"/>
                      <a:r>
                        <a:rPr lang="en-US" sz="1000" dirty="0">
                          <a:solidFill>
                            <a:schemeClr val="tx1"/>
                          </a:solidFill>
                        </a:rPr>
                        <a:t>10/18/23</a:t>
                      </a:r>
                    </a:p>
                  </a:txBody>
                  <a:tcPr/>
                </a:tc>
                <a:tc>
                  <a:txBody>
                    <a:bodyPr/>
                    <a:lstStyle/>
                    <a:p>
                      <a:pPr algn="ctr"/>
                      <a:endParaRPr lang="en-US" sz="1000" dirty="0"/>
                    </a:p>
                  </a:txBody>
                  <a:tcPr/>
                </a:tc>
                <a:extLst>
                  <a:ext uri="{0D108BD9-81ED-4DB2-BD59-A6C34878D82A}">
                    <a16:rowId xmlns:a16="http://schemas.microsoft.com/office/drawing/2014/main" val="3039880132"/>
                  </a:ext>
                </a:extLst>
              </a:tr>
              <a:tr h="30348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Franklin Gothic Book"/>
                          <a:ea typeface="+mn-ea"/>
                          <a:cs typeface="+mn-cs"/>
                        </a:rPr>
                        <a:t>Iteration #4</a:t>
                      </a:r>
                    </a:p>
                  </a:txBody>
                  <a:tcPr/>
                </a:tc>
                <a:tc>
                  <a:txBody>
                    <a:bodyPr/>
                    <a:lstStyle/>
                    <a:p>
                      <a:pPr algn="ctr"/>
                      <a:r>
                        <a:rPr lang="en-US" sz="1000" dirty="0">
                          <a:solidFill>
                            <a:schemeClr val="tx1"/>
                          </a:solidFill>
                        </a:rPr>
                        <a:t>10/21/24</a:t>
                      </a:r>
                    </a:p>
                  </a:txBody>
                  <a:tcPr/>
                </a:tc>
                <a:tc>
                  <a:txBody>
                    <a:bodyPr/>
                    <a:lstStyle/>
                    <a:p>
                      <a:pPr algn="ctr"/>
                      <a:r>
                        <a:rPr lang="en-US" sz="1000" dirty="0">
                          <a:solidFill>
                            <a:schemeClr val="tx1"/>
                          </a:solidFill>
                        </a:rPr>
                        <a:t>11/15/24</a:t>
                      </a:r>
                    </a:p>
                  </a:txBody>
                  <a:tcPr/>
                </a:tc>
                <a:tc>
                  <a:txBody>
                    <a:bodyPr/>
                    <a:lstStyle/>
                    <a:p>
                      <a:pPr algn="ctr"/>
                      <a:endParaRPr lang="en-US" sz="1000" dirty="0"/>
                    </a:p>
                  </a:txBody>
                  <a:tcPr/>
                </a:tc>
                <a:extLst>
                  <a:ext uri="{0D108BD9-81ED-4DB2-BD59-A6C34878D82A}">
                    <a16:rowId xmlns:a16="http://schemas.microsoft.com/office/drawing/2014/main" val="3261716351"/>
                  </a:ext>
                </a:extLst>
              </a:tr>
              <a:tr h="3463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Franklin Gothic Book"/>
                          <a:ea typeface="+mn-ea"/>
                          <a:cs typeface="+mn-cs"/>
                        </a:rPr>
                        <a:t>Iteration #5</a:t>
                      </a:r>
                    </a:p>
                  </a:txBody>
                  <a:tcPr/>
                </a:tc>
                <a:tc>
                  <a:txBody>
                    <a:bodyPr/>
                    <a:lstStyle/>
                    <a:p>
                      <a:pPr algn="ctr"/>
                      <a:r>
                        <a:rPr lang="en-US" sz="1000" dirty="0"/>
                        <a:t>11/18/24</a:t>
                      </a:r>
                    </a:p>
                  </a:txBody>
                  <a:tcPr/>
                </a:tc>
                <a:tc>
                  <a:txBody>
                    <a:bodyPr/>
                    <a:lstStyle/>
                    <a:p>
                      <a:pPr algn="ctr"/>
                      <a:r>
                        <a:rPr lang="en-US" sz="1000" dirty="0"/>
                        <a:t>12/13/24</a:t>
                      </a:r>
                    </a:p>
                  </a:txBody>
                  <a:tcPr/>
                </a:tc>
                <a:tc>
                  <a:txBody>
                    <a:bodyPr/>
                    <a:lstStyle/>
                    <a:p>
                      <a:pPr algn="ctr"/>
                      <a:endParaRPr lang="en-US" sz="1000" dirty="0"/>
                    </a:p>
                  </a:txBody>
                  <a:tcPr/>
                </a:tc>
                <a:extLst>
                  <a:ext uri="{0D108BD9-81ED-4DB2-BD59-A6C34878D82A}">
                    <a16:rowId xmlns:a16="http://schemas.microsoft.com/office/drawing/2014/main" val="2287472283"/>
                  </a:ext>
                </a:extLst>
              </a:tr>
              <a:tr h="3463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Franklin Gothic Book"/>
                          <a:ea typeface="+mn-ea"/>
                          <a:cs typeface="+mn-cs"/>
                        </a:rPr>
                        <a:t>Iteration #6</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t>12/16/24</a:t>
                      </a:r>
                    </a:p>
                  </a:txBody>
                  <a:tcPr/>
                </a:tc>
                <a:tc>
                  <a:txBody>
                    <a:bodyPr/>
                    <a:lstStyle/>
                    <a:p>
                      <a:pPr algn="ctr"/>
                      <a:r>
                        <a:rPr lang="en-US" sz="1000" dirty="0"/>
                        <a:t>1/10/25</a:t>
                      </a:r>
                    </a:p>
                  </a:txBody>
                  <a:tcPr/>
                </a:tc>
                <a:tc>
                  <a:txBody>
                    <a:bodyPr/>
                    <a:lstStyle/>
                    <a:p>
                      <a:pPr algn="ctr"/>
                      <a:endParaRPr lang="en-US" sz="1000" dirty="0"/>
                    </a:p>
                  </a:txBody>
                  <a:tcPr/>
                </a:tc>
                <a:extLst>
                  <a:ext uri="{0D108BD9-81ED-4DB2-BD59-A6C34878D82A}">
                    <a16:rowId xmlns:a16="http://schemas.microsoft.com/office/drawing/2014/main" val="84114691"/>
                  </a:ext>
                </a:extLst>
              </a:tr>
              <a:tr h="3463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Franklin Gothic Book"/>
                          <a:ea typeface="+mn-ea"/>
                          <a:cs typeface="+mn-cs"/>
                        </a:rPr>
                        <a:t>Iteration #7</a:t>
                      </a:r>
                    </a:p>
                  </a:txBody>
                  <a:tcPr/>
                </a:tc>
                <a:tc>
                  <a:txBody>
                    <a:bodyPr/>
                    <a:lstStyle/>
                    <a:p>
                      <a:pPr algn="ctr"/>
                      <a:r>
                        <a:rPr lang="en-US" sz="1000" dirty="0"/>
                        <a:t>1/13/25</a:t>
                      </a:r>
                    </a:p>
                  </a:txBody>
                  <a:tcPr/>
                </a:tc>
                <a:tc>
                  <a:txBody>
                    <a:bodyPr/>
                    <a:lstStyle/>
                    <a:p>
                      <a:pPr algn="ctr"/>
                      <a:r>
                        <a:rPr lang="en-US" sz="1000" dirty="0"/>
                        <a:t>2/7/25</a:t>
                      </a:r>
                    </a:p>
                  </a:txBody>
                  <a:tcPr/>
                </a:tc>
                <a:tc>
                  <a:txBody>
                    <a:bodyPr/>
                    <a:lstStyle/>
                    <a:p>
                      <a:pPr algn="ctr"/>
                      <a:endParaRPr lang="en-US" sz="1000" dirty="0"/>
                    </a:p>
                  </a:txBody>
                  <a:tcPr/>
                </a:tc>
                <a:extLst>
                  <a:ext uri="{0D108BD9-81ED-4DB2-BD59-A6C34878D82A}">
                    <a16:rowId xmlns:a16="http://schemas.microsoft.com/office/drawing/2014/main" val="3818751756"/>
                  </a:ext>
                </a:extLst>
              </a:tr>
              <a:tr h="3463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Franklin Gothic Book"/>
                          <a:ea typeface="+mn-ea"/>
                          <a:cs typeface="+mn-cs"/>
                        </a:rPr>
                        <a:t>Iteration #8</a:t>
                      </a:r>
                    </a:p>
                  </a:txBody>
                  <a:tcPr/>
                </a:tc>
                <a:tc>
                  <a:txBody>
                    <a:bodyPr/>
                    <a:lstStyle/>
                    <a:p>
                      <a:pPr algn="ctr"/>
                      <a:r>
                        <a:rPr lang="en-US" sz="1000" dirty="0"/>
                        <a:t>2/10/25</a:t>
                      </a:r>
                    </a:p>
                  </a:txBody>
                  <a:tcPr/>
                </a:tc>
                <a:tc>
                  <a:txBody>
                    <a:bodyPr/>
                    <a:lstStyle/>
                    <a:p>
                      <a:pPr algn="ctr"/>
                      <a:r>
                        <a:rPr lang="en-US" sz="1000" dirty="0"/>
                        <a:t>3/7/25</a:t>
                      </a:r>
                    </a:p>
                  </a:txBody>
                  <a:tcPr/>
                </a:tc>
                <a:tc>
                  <a:txBody>
                    <a:bodyPr/>
                    <a:lstStyle/>
                    <a:p>
                      <a:pPr algn="ctr"/>
                      <a:endParaRPr lang="en-US" sz="1000" dirty="0"/>
                    </a:p>
                  </a:txBody>
                  <a:tcPr/>
                </a:tc>
                <a:extLst>
                  <a:ext uri="{0D108BD9-81ED-4DB2-BD59-A6C34878D82A}">
                    <a16:rowId xmlns:a16="http://schemas.microsoft.com/office/drawing/2014/main" val="2982096958"/>
                  </a:ext>
                </a:extLst>
              </a:tr>
              <a:tr h="30348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Franklin Gothic Book"/>
                          <a:ea typeface="+mn-ea"/>
                          <a:cs typeface="+mn-cs"/>
                        </a:rPr>
                        <a:t>End-to-End System Testing</a:t>
                      </a:r>
                    </a:p>
                  </a:txBody>
                  <a:tcPr/>
                </a:tc>
                <a:tc>
                  <a:txBody>
                    <a:bodyPr/>
                    <a:lstStyle/>
                    <a:p>
                      <a:pPr algn="ctr"/>
                      <a:r>
                        <a:rPr lang="en-US" sz="1000" dirty="0"/>
                        <a:t>3/10/25</a:t>
                      </a:r>
                    </a:p>
                  </a:txBody>
                  <a:tcPr/>
                </a:tc>
                <a:tc>
                  <a:txBody>
                    <a:bodyPr/>
                    <a:lstStyle/>
                    <a:p>
                      <a:pPr algn="ctr"/>
                      <a:r>
                        <a:rPr lang="en-US" sz="1000" dirty="0"/>
                        <a:t>5/16/25</a:t>
                      </a:r>
                    </a:p>
                  </a:txBody>
                  <a:tcPr/>
                </a:tc>
                <a:tc>
                  <a:txBody>
                    <a:bodyPr/>
                    <a:lstStyle/>
                    <a:p>
                      <a:pPr algn="ctr"/>
                      <a:endParaRPr lang="en-US" sz="1000" dirty="0"/>
                    </a:p>
                  </a:txBody>
                  <a:tcPr/>
                </a:tc>
                <a:extLst>
                  <a:ext uri="{0D108BD9-81ED-4DB2-BD59-A6C34878D82A}">
                    <a16:rowId xmlns:a16="http://schemas.microsoft.com/office/drawing/2014/main" val="1812367138"/>
                  </a:ext>
                </a:extLst>
              </a:tr>
              <a:tr h="30348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Franklin Gothic Book"/>
                          <a:ea typeface="+mn-ea"/>
                          <a:cs typeface="+mn-cs"/>
                        </a:rPr>
                        <a:t>User Acceptance Testing</a:t>
                      </a:r>
                    </a:p>
                  </a:txBody>
                  <a:tcPr/>
                </a:tc>
                <a:tc>
                  <a:txBody>
                    <a:bodyPr/>
                    <a:lstStyle/>
                    <a:p>
                      <a:pPr algn="ctr"/>
                      <a:r>
                        <a:rPr lang="en-US" sz="1000" dirty="0">
                          <a:solidFill>
                            <a:schemeClr val="tx1"/>
                          </a:solidFill>
                        </a:rPr>
                        <a:t>5/19/25</a:t>
                      </a:r>
                    </a:p>
                  </a:txBody>
                  <a:tcPr/>
                </a:tc>
                <a:tc>
                  <a:txBody>
                    <a:bodyPr/>
                    <a:lstStyle/>
                    <a:p>
                      <a:pPr algn="ctr"/>
                      <a:r>
                        <a:rPr lang="en-US" sz="1000" dirty="0"/>
                        <a:t>8/1/25</a:t>
                      </a:r>
                    </a:p>
                  </a:txBody>
                  <a:tcPr/>
                </a:tc>
                <a:tc>
                  <a:txBody>
                    <a:bodyPr/>
                    <a:lstStyle/>
                    <a:p>
                      <a:pPr algn="ctr"/>
                      <a:endParaRPr lang="en-US" sz="1000" dirty="0"/>
                    </a:p>
                  </a:txBody>
                  <a:tcPr/>
                </a:tc>
                <a:extLst>
                  <a:ext uri="{0D108BD9-81ED-4DB2-BD59-A6C34878D82A}">
                    <a16:rowId xmlns:a16="http://schemas.microsoft.com/office/drawing/2014/main" val="1793264135"/>
                  </a:ext>
                </a:extLst>
              </a:tr>
              <a:tr h="30348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Franklin Gothic Book"/>
                          <a:ea typeface="+mn-ea"/>
                          <a:cs typeface="+mn-cs"/>
                        </a:rPr>
                        <a:t>Go Live</a:t>
                      </a:r>
                    </a:p>
                  </a:txBody>
                  <a:tcPr/>
                </a:tc>
                <a:tc>
                  <a:txBody>
                    <a:bodyPr/>
                    <a:lstStyle/>
                    <a:p>
                      <a:pPr algn="ctr"/>
                      <a:r>
                        <a:rPr lang="en-US" sz="1000" dirty="0"/>
                        <a:t>8/4/25</a:t>
                      </a:r>
                    </a:p>
                  </a:txBody>
                  <a:tcPr/>
                </a:tc>
                <a:tc>
                  <a:txBody>
                    <a:bodyPr/>
                    <a:lstStyle/>
                    <a:p>
                      <a:pPr algn="ctr"/>
                      <a:r>
                        <a:rPr lang="en-US" sz="1000" b="1" dirty="0"/>
                        <a:t>8/25/25</a:t>
                      </a:r>
                    </a:p>
                  </a:txBody>
                  <a:tcPr/>
                </a:tc>
                <a:tc>
                  <a:txBody>
                    <a:bodyPr/>
                    <a:lstStyle/>
                    <a:p>
                      <a:pPr algn="ctr"/>
                      <a:endParaRPr lang="en-US" sz="1000" dirty="0"/>
                    </a:p>
                  </a:txBody>
                  <a:tcPr/>
                </a:tc>
                <a:extLst>
                  <a:ext uri="{0D108BD9-81ED-4DB2-BD59-A6C34878D82A}">
                    <a16:rowId xmlns:a16="http://schemas.microsoft.com/office/drawing/2014/main" val="1900284628"/>
                  </a:ext>
                </a:extLst>
              </a:tr>
            </a:tbl>
          </a:graphicData>
        </a:graphic>
      </p:graphicFrame>
    </p:spTree>
    <p:extLst>
      <p:ext uri="{BB962C8B-B14F-4D97-AF65-F5344CB8AC3E}">
        <p14:creationId xmlns:p14="http://schemas.microsoft.com/office/powerpoint/2010/main" val="142393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a:extLst>
              <a:ext uri="{FF2B5EF4-FFF2-40B4-BE49-F238E27FC236}">
                <a16:creationId xmlns:a16="http://schemas.microsoft.com/office/drawing/2014/main" id="{77C69B2F-3201-4D68-A609-79E4123C9F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375" y="0"/>
            <a:ext cx="84076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2114F1A-FB11-4A56-912F-C4BEECD29A6A}"/>
              </a:ext>
            </a:extLst>
          </p:cNvPr>
          <p:cNvCxnSpPr>
            <a:cxnSpLocks/>
          </p:cNvCxnSpPr>
          <p:nvPr/>
        </p:nvCxnSpPr>
        <p:spPr>
          <a:xfrm>
            <a:off x="1640114" y="2604679"/>
            <a:ext cx="7128329"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33C9122D-0748-46EE-A870-04E67539C353}"/>
              </a:ext>
            </a:extLst>
          </p:cNvPr>
          <p:cNvSpPr txBox="1">
            <a:spLocks/>
          </p:cNvSpPr>
          <p:nvPr/>
        </p:nvSpPr>
        <p:spPr>
          <a:xfrm>
            <a:off x="1543505" y="1487079"/>
            <a:ext cx="7321546" cy="2235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ct val="85000"/>
              </a:lnSpc>
              <a:defRPr/>
            </a:pPr>
            <a:r>
              <a:rPr lang="en-US" sz="2800" dirty="0"/>
              <a:t>Rollout #4 Plans</a:t>
            </a:r>
            <a:br>
              <a:rPr lang="en-US" sz="2800" dirty="0"/>
            </a:br>
            <a:br>
              <a:rPr lang="en-US" sz="2800" dirty="0"/>
            </a:br>
            <a:endParaRPr lang="en-US" sz="2400" i="1" dirty="0"/>
          </a:p>
        </p:txBody>
      </p:sp>
    </p:spTree>
    <p:extLst>
      <p:ext uri="{BB962C8B-B14F-4D97-AF65-F5344CB8AC3E}">
        <p14:creationId xmlns:p14="http://schemas.microsoft.com/office/powerpoint/2010/main" val="347159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Props1.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3.xml><?xml version="1.0" encoding="utf-8"?>
<ds:datastoreItem xmlns:ds="http://schemas.openxmlformats.org/officeDocument/2006/customXml" ds:itemID="{A703B49C-8024-4B38-A30E-B4631B3BE529}">
  <ds:schemaRefs>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elements/1.1/"/>
    <ds:schemaRef ds:uri="81055abd-31d4-4be0-b89d-6fffcb4547d3"/>
    <ds:schemaRef ds:uri="1cd5d930-a369-4a99-ba97-27d753c5316f"/>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81520</TotalTime>
  <Words>2012</Words>
  <Application>Microsoft Office PowerPoint</Application>
  <PresentationFormat>On-screen Show (16:9)</PresentationFormat>
  <Paragraphs>506</Paragraphs>
  <Slides>23</Slides>
  <Notes>9</Notes>
  <HiddenSlides>0</HiddenSlides>
  <MMClips>0</MMClips>
  <ScaleCrop>false</ScaleCrop>
  <HeadingPairs>
    <vt:vector size="6" baseType="variant">
      <vt:variant>
        <vt:lpstr>Fonts Used</vt:lpstr>
      </vt:variant>
      <vt:variant>
        <vt:i4>13</vt:i4>
      </vt:variant>
      <vt:variant>
        <vt:lpstr>Theme</vt:lpstr>
      </vt:variant>
      <vt:variant>
        <vt:i4>16</vt:i4>
      </vt:variant>
      <vt:variant>
        <vt:lpstr>Slide Titles</vt:lpstr>
      </vt:variant>
      <vt:variant>
        <vt:i4>23</vt:i4>
      </vt:variant>
    </vt:vector>
  </HeadingPairs>
  <TitlesOfParts>
    <vt:vector size="52" baseType="lpstr">
      <vt:lpstr>Arial</vt:lpstr>
      <vt:lpstr>Calibri</vt:lpstr>
      <vt:lpstr>Chronicle Display Black</vt:lpstr>
      <vt:lpstr>Courier New</vt:lpstr>
      <vt:lpstr>Franklin Gothic Book</vt:lpstr>
      <vt:lpstr>Franklin Gothic Medium</vt:lpstr>
      <vt:lpstr>Nexa Black</vt:lpstr>
      <vt:lpstr>Open Sans</vt:lpstr>
      <vt:lpstr>Open Sans Semibold</vt:lpstr>
      <vt:lpstr>Roboto Regular</vt:lpstr>
      <vt:lpstr>Sharp Sans Semibold</vt:lpstr>
      <vt:lpstr>Verdana</vt:lpstr>
      <vt:lpstr>Wingdings</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Rollout #4 - Program Overview, Scope &amp; Objectives  </vt:lpstr>
      <vt:lpstr>High Level Program Timeline</vt:lpstr>
      <vt:lpstr>CARES Implementation Approach</vt:lpstr>
      <vt:lpstr>Rollout #4 Scope and Objectives</vt:lpstr>
      <vt:lpstr>PowerPoint Presentation</vt:lpstr>
      <vt:lpstr>Rollout #4 Key Milestones</vt:lpstr>
      <vt:lpstr>PowerPoint Presentation</vt:lpstr>
      <vt:lpstr>PowerPoint Presentation</vt:lpstr>
      <vt:lpstr>PowerPoint Presentation</vt:lpstr>
      <vt:lpstr>Rollout #4 – Iteration Plan </vt:lpstr>
      <vt:lpstr>Rollout #4 – Iteration Plan </vt:lpstr>
      <vt:lpstr>PowerPoint Presentation</vt:lpstr>
      <vt:lpstr>PowerPoint Presentation</vt:lpstr>
      <vt:lpstr>PowerPoint Presentation</vt:lpstr>
      <vt:lpstr>Validation of Stakeholder Feedback  </vt:lpstr>
      <vt:lpstr>Validation of Stakeholder Feedback</vt:lpstr>
      <vt:lpstr>Validation of Stakeholder Feedback</vt:lpstr>
      <vt:lpstr>Validation of Stakeholder Feedback</vt:lpstr>
      <vt:lpstr>Proposed Standing Meeting Cadence</vt:lpstr>
      <vt:lpstr>Bi-Weekly Meeting – Proposed Agenda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1681</cp:revision>
  <cp:lastPrinted>2020-11-09T17:33:02Z</cp:lastPrinted>
  <dcterms:created xsi:type="dcterms:W3CDTF">2020-06-09T14:21:50Z</dcterms:created>
  <dcterms:modified xsi:type="dcterms:W3CDTF">2024-08-14T15:48:12Z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